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 id="2147483668" r:id="rId3"/>
  </p:sldMasterIdLst>
  <p:notesMasterIdLst>
    <p:notesMasterId r:id="rId22"/>
  </p:notesMasterIdLst>
  <p:sldIdLst>
    <p:sldId id="256" r:id="rId4"/>
    <p:sldId id="260" r:id="rId5"/>
    <p:sldId id="257" r:id="rId6"/>
    <p:sldId id="269" r:id="rId7"/>
    <p:sldId id="270" r:id="rId8"/>
    <p:sldId id="273" r:id="rId9"/>
    <p:sldId id="259" r:id="rId10"/>
    <p:sldId id="261" r:id="rId11"/>
    <p:sldId id="263" r:id="rId12"/>
    <p:sldId id="264" r:id="rId13"/>
    <p:sldId id="265" r:id="rId14"/>
    <p:sldId id="266" r:id="rId15"/>
    <p:sldId id="275" r:id="rId16"/>
    <p:sldId id="267" r:id="rId17"/>
    <p:sldId id="274" r:id="rId18"/>
    <p:sldId id="272" r:id="rId19"/>
    <p:sldId id="268"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791" autoAdjust="0"/>
  </p:normalViewPr>
  <p:slideViewPr>
    <p:cSldViewPr snapToGrid="0">
      <p:cViewPr varScale="1">
        <p:scale>
          <a:sx n="64" d="100"/>
          <a:sy n="64" d="100"/>
        </p:scale>
        <p:origin x="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1F17F2-4441-4EAB-BF79-D77C408EEB55}"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0A42C35D-B6A4-470B-97F6-175D189EBEF4}">
      <dgm:prSet phldrT="[Text]" custT="1"/>
      <dgm:spPr/>
      <dgm:t>
        <a:bodyPr/>
        <a:lstStyle/>
        <a:p>
          <a:r>
            <a:rPr lang="en-US" sz="2400" smtClean="0">
              <a:latin typeface="Times New Roman" panose="02020603050405020304" pitchFamily="18" charset="0"/>
              <a:cs typeface="Times New Roman" panose="02020603050405020304" pitchFamily="18" charset="0"/>
            </a:rPr>
            <a:t>1833</a:t>
          </a:r>
        </a:p>
        <a:p>
          <a:r>
            <a:rPr lang="en-US" sz="2400" smtClean="0">
              <a:latin typeface="Times New Roman" panose="02020603050405020304" pitchFamily="18" charset="0"/>
              <a:cs typeface="Times New Roman" panose="02020603050405020304" pitchFamily="18" charset="0"/>
            </a:rPr>
            <a:t>Herbert Mayo</a:t>
          </a:r>
          <a:endParaRPr lang="en-US" sz="2400">
            <a:latin typeface="Times New Roman" panose="02020603050405020304" pitchFamily="18" charset="0"/>
            <a:cs typeface="Times New Roman" panose="02020603050405020304" pitchFamily="18" charset="0"/>
          </a:endParaRPr>
        </a:p>
      </dgm:t>
    </dgm:pt>
    <dgm:pt modelId="{3278BB1E-4DEE-4136-9931-488BEE42CBA8}" type="parTrans" cxnId="{1C3999AE-5D8E-4E2C-8829-1F5C2B8CC7CD}">
      <dgm:prSet/>
      <dgm:spPr/>
      <dgm:t>
        <a:bodyPr/>
        <a:lstStyle/>
        <a:p>
          <a:endParaRPr lang="en-US"/>
        </a:p>
      </dgm:t>
    </dgm:pt>
    <dgm:pt modelId="{2085DEF8-73F3-495B-93B0-E52C19E482F5}" type="sibTrans" cxnId="{1C3999AE-5D8E-4E2C-8829-1F5C2B8CC7CD}">
      <dgm:prSet/>
      <dgm:spPr/>
      <dgm:t>
        <a:bodyPr/>
        <a:lstStyle/>
        <a:p>
          <a:endParaRPr lang="en-US"/>
        </a:p>
      </dgm:t>
    </dgm:pt>
    <dgm:pt modelId="{96CD9C42-1C1C-4C43-83D9-9F5E13C781AA}">
      <dgm:prSet phldrT="[Text]"/>
      <dgm:spPr/>
      <dgm:t>
        <a:bodyPr/>
        <a:lstStyle/>
        <a:p>
          <a:r>
            <a:rPr lang="en-US" smtClean="0">
              <a:latin typeface="Times New Roman" panose="02020603050405020304" pitchFamily="18" charset="0"/>
              <a:cs typeface="Times New Roman" panose="02020603050405020304" pitchFamily="18" charset="0"/>
            </a:rPr>
            <a:t>1847</a:t>
          </a:r>
        </a:p>
        <a:p>
          <a:r>
            <a:rPr lang="en-US" b="0" i="0" smtClean="0">
              <a:solidFill>
                <a:schemeClr val="tx1"/>
              </a:solidFill>
              <a:effectLst/>
              <a:latin typeface="Times New Roman" panose="02020603050405020304" pitchFamily="18" charset="0"/>
              <a:ea typeface="+mn-ea"/>
              <a:cs typeface="Times New Roman" panose="02020603050405020304" pitchFamily="18" charset="0"/>
            </a:rPr>
            <a:t>Anderson</a:t>
          </a:r>
          <a:endParaRPr lang="en-US" smtClean="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dgm:t>
    </dgm:pt>
    <dgm:pt modelId="{B12AB8BD-5E03-4713-A38D-F5F9F1B319C2}" type="parTrans" cxnId="{134715CE-C117-4557-981C-F1B1182F1BF4}">
      <dgm:prSet/>
      <dgm:spPr/>
      <dgm:t>
        <a:bodyPr/>
        <a:lstStyle/>
        <a:p>
          <a:endParaRPr lang="en-US"/>
        </a:p>
      </dgm:t>
    </dgm:pt>
    <dgm:pt modelId="{F058A978-07C4-42E2-B94B-2EF8E94F2B5E}" type="sibTrans" cxnId="{134715CE-C117-4557-981C-F1B1182F1BF4}">
      <dgm:prSet/>
      <dgm:spPr/>
      <dgm:t>
        <a:bodyPr/>
        <a:lstStyle/>
        <a:p>
          <a:endParaRPr lang="en-US"/>
        </a:p>
      </dgm:t>
    </dgm:pt>
    <dgm:pt modelId="{6125BFB3-CC11-4EE1-9EB9-562C8EEFAD96}">
      <dgm:prSet phldrT="[Text]" custT="1"/>
      <dgm:spPr/>
      <dgm:t>
        <a:bodyPr/>
        <a:lstStyle/>
        <a:p>
          <a:r>
            <a:rPr lang="en-US" sz="2400" b="0" i="0" smtClean="0">
              <a:solidFill>
                <a:schemeClr val="tx1"/>
              </a:solidFill>
              <a:effectLst/>
              <a:latin typeface="Times New Roman" panose="02020603050405020304" pitchFamily="18" charset="0"/>
              <a:ea typeface="+mn-ea"/>
              <a:cs typeface="Times New Roman" panose="02020603050405020304" pitchFamily="18" charset="0"/>
            </a:rPr>
            <a:t>1854 Warren </a:t>
          </a:r>
          <a:endParaRPr lang="en-US" sz="2400">
            <a:latin typeface="Times New Roman" panose="02020603050405020304" pitchFamily="18" charset="0"/>
            <a:cs typeface="Times New Roman" panose="02020603050405020304" pitchFamily="18" charset="0"/>
          </a:endParaRPr>
        </a:p>
      </dgm:t>
    </dgm:pt>
    <dgm:pt modelId="{450305AC-2335-4670-B30C-CDD5E9902A28}" type="parTrans" cxnId="{A70EA138-31FB-41B6-9B4D-92497987376E}">
      <dgm:prSet/>
      <dgm:spPr/>
      <dgm:t>
        <a:bodyPr/>
        <a:lstStyle/>
        <a:p>
          <a:endParaRPr lang="en-US"/>
        </a:p>
      </dgm:t>
    </dgm:pt>
    <dgm:pt modelId="{C1CD4B6A-AA03-44DE-A90C-D0CC55564182}" type="sibTrans" cxnId="{A70EA138-31FB-41B6-9B4D-92497987376E}">
      <dgm:prSet/>
      <dgm:spPr/>
      <dgm:t>
        <a:bodyPr/>
        <a:lstStyle/>
        <a:p>
          <a:endParaRPr lang="en-US"/>
        </a:p>
      </dgm:t>
    </dgm:pt>
    <dgm:pt modelId="{06230FEF-FBCF-4D5B-9C6C-0804408D9BB6}">
      <dgm:prSet/>
      <dgm:spPr/>
      <dgm:t>
        <a:bodyPr/>
        <a:lstStyle/>
        <a:p>
          <a:endParaRPr lang="en-US"/>
        </a:p>
      </dgm:t>
    </dgm:pt>
    <dgm:pt modelId="{FB0276FC-8E12-4108-A36A-80953127B290}" type="parTrans" cxnId="{3AC01C47-31F8-4979-82EB-2DD1BADF9B76}">
      <dgm:prSet/>
      <dgm:spPr/>
      <dgm:t>
        <a:bodyPr/>
        <a:lstStyle/>
        <a:p>
          <a:endParaRPr lang="en-US"/>
        </a:p>
      </dgm:t>
    </dgm:pt>
    <dgm:pt modelId="{6571AE8B-8E7E-4610-ACC3-644782A3C325}" type="sibTrans" cxnId="{3AC01C47-31F8-4979-82EB-2DD1BADF9B76}">
      <dgm:prSet/>
      <dgm:spPr/>
      <dgm:t>
        <a:bodyPr/>
        <a:lstStyle/>
        <a:p>
          <a:endParaRPr lang="en-US"/>
        </a:p>
      </dgm:t>
    </dgm:pt>
    <dgm:pt modelId="{7F90B3BB-A661-4AF6-BCA3-9C0D09F65A80}">
      <dgm:prSet/>
      <dgm:spPr/>
      <dgm:t>
        <a:bodyPr/>
        <a:lstStyle/>
        <a:p>
          <a:endParaRPr lang="en-US"/>
        </a:p>
      </dgm:t>
    </dgm:pt>
    <dgm:pt modelId="{1B1FE4B2-ECC4-4D6D-9E4F-BC0E06B9E87C}" type="parTrans" cxnId="{9ECCF377-6DC7-4179-82D4-049617363B45}">
      <dgm:prSet/>
      <dgm:spPr/>
      <dgm:t>
        <a:bodyPr/>
        <a:lstStyle/>
        <a:p>
          <a:endParaRPr lang="en-US"/>
        </a:p>
      </dgm:t>
    </dgm:pt>
    <dgm:pt modelId="{54E80BB7-6A84-464C-AB77-7719CC05DA5C}" type="sibTrans" cxnId="{9ECCF377-6DC7-4179-82D4-049617363B45}">
      <dgm:prSet/>
      <dgm:spPr/>
      <dgm:t>
        <a:bodyPr/>
        <a:lstStyle/>
        <a:p>
          <a:endParaRPr lang="en-US"/>
        </a:p>
      </dgm:t>
    </dgm:pt>
    <dgm:pt modelId="{7C5F8785-65D8-4890-8C68-7B9CFB17B540}" type="pres">
      <dgm:prSet presAssocID="{051F17F2-4441-4EAB-BF79-D77C408EEB55}" presName="arrowDiagram" presStyleCnt="0">
        <dgm:presLayoutVars>
          <dgm:chMax val="5"/>
          <dgm:dir/>
          <dgm:resizeHandles val="exact"/>
        </dgm:presLayoutVars>
      </dgm:prSet>
      <dgm:spPr/>
      <dgm:t>
        <a:bodyPr/>
        <a:lstStyle/>
        <a:p>
          <a:endParaRPr lang="en-US"/>
        </a:p>
      </dgm:t>
    </dgm:pt>
    <dgm:pt modelId="{05F0AC8C-DFDB-4DD0-80F6-E9D30825B3AD}" type="pres">
      <dgm:prSet presAssocID="{051F17F2-4441-4EAB-BF79-D77C408EEB55}" presName="arrow" presStyleLbl="bgShp" presStyleIdx="0" presStyleCnt="1" custLinFactNeighborX="7342" custLinFactNeighborY="-2043"/>
      <dgm:spPr/>
    </dgm:pt>
    <dgm:pt modelId="{D9926720-0D70-449D-AD86-A42A60C97D9F}" type="pres">
      <dgm:prSet presAssocID="{051F17F2-4441-4EAB-BF79-D77C408EEB55}" presName="arrowDiagram5" presStyleCnt="0"/>
      <dgm:spPr/>
    </dgm:pt>
    <dgm:pt modelId="{6B691A1B-FBF5-43C3-93C9-4D1ECBDB5D54}" type="pres">
      <dgm:prSet presAssocID="{0A42C35D-B6A4-470B-97F6-175D189EBEF4}" presName="bullet5a" presStyleLbl="node1" presStyleIdx="0" presStyleCnt="5"/>
      <dgm:spPr/>
    </dgm:pt>
    <dgm:pt modelId="{E35F3252-59F7-4010-BCDD-C2A578A1D7E0}" type="pres">
      <dgm:prSet presAssocID="{0A42C35D-B6A4-470B-97F6-175D189EBEF4}" presName="textBox5a" presStyleLbl="revTx" presStyleIdx="0" presStyleCnt="5">
        <dgm:presLayoutVars>
          <dgm:bulletEnabled val="1"/>
        </dgm:presLayoutVars>
      </dgm:prSet>
      <dgm:spPr/>
      <dgm:t>
        <a:bodyPr/>
        <a:lstStyle/>
        <a:p>
          <a:endParaRPr lang="en-US"/>
        </a:p>
      </dgm:t>
    </dgm:pt>
    <dgm:pt modelId="{86B8D873-ECEB-4E6D-A0DB-CEFAD3E95937}" type="pres">
      <dgm:prSet presAssocID="{96CD9C42-1C1C-4C43-83D9-9F5E13C781AA}" presName="bullet5b" presStyleLbl="node1" presStyleIdx="1" presStyleCnt="5"/>
      <dgm:spPr/>
    </dgm:pt>
    <dgm:pt modelId="{7F9BF3A0-C97D-456D-A23D-6E7DC7634560}" type="pres">
      <dgm:prSet presAssocID="{96CD9C42-1C1C-4C43-83D9-9F5E13C781AA}" presName="textBox5b" presStyleLbl="revTx" presStyleIdx="1" presStyleCnt="5">
        <dgm:presLayoutVars>
          <dgm:bulletEnabled val="1"/>
        </dgm:presLayoutVars>
      </dgm:prSet>
      <dgm:spPr/>
      <dgm:t>
        <a:bodyPr/>
        <a:lstStyle/>
        <a:p>
          <a:endParaRPr lang="en-US"/>
        </a:p>
      </dgm:t>
    </dgm:pt>
    <dgm:pt modelId="{C2669BD3-7047-4242-BA93-DE800161123B}" type="pres">
      <dgm:prSet presAssocID="{6125BFB3-CC11-4EE1-9EB9-562C8EEFAD96}" presName="bullet5c" presStyleLbl="node1" presStyleIdx="2" presStyleCnt="5"/>
      <dgm:spPr/>
    </dgm:pt>
    <dgm:pt modelId="{D42D914A-07B0-4159-BC2E-246B456FCCF1}" type="pres">
      <dgm:prSet presAssocID="{6125BFB3-CC11-4EE1-9EB9-562C8EEFAD96}" presName="textBox5c" presStyleLbl="revTx" presStyleIdx="2" presStyleCnt="5">
        <dgm:presLayoutVars>
          <dgm:bulletEnabled val="1"/>
        </dgm:presLayoutVars>
      </dgm:prSet>
      <dgm:spPr/>
      <dgm:t>
        <a:bodyPr/>
        <a:lstStyle/>
        <a:p>
          <a:endParaRPr lang="en-US"/>
        </a:p>
      </dgm:t>
    </dgm:pt>
    <dgm:pt modelId="{52BFBAC4-849C-4909-95E5-2E1318A4FC2B}" type="pres">
      <dgm:prSet presAssocID="{06230FEF-FBCF-4D5B-9C6C-0804408D9BB6}" presName="bullet5d" presStyleLbl="node1" presStyleIdx="3" presStyleCnt="5" custLinFactNeighborX="-4823" custLinFactNeighborY="6576"/>
      <dgm:spPr/>
    </dgm:pt>
    <dgm:pt modelId="{E3537D52-DCC7-498E-94E8-CB22817E0279}" type="pres">
      <dgm:prSet presAssocID="{06230FEF-FBCF-4D5B-9C6C-0804408D9BB6}" presName="textBox5d" presStyleLbl="revTx" presStyleIdx="3" presStyleCnt="5">
        <dgm:presLayoutVars>
          <dgm:bulletEnabled val="1"/>
        </dgm:presLayoutVars>
      </dgm:prSet>
      <dgm:spPr/>
      <dgm:t>
        <a:bodyPr/>
        <a:lstStyle/>
        <a:p>
          <a:endParaRPr lang="en-US"/>
        </a:p>
      </dgm:t>
    </dgm:pt>
    <dgm:pt modelId="{2C0426DD-CE7B-4F05-AC1B-B74015CE9359}" type="pres">
      <dgm:prSet presAssocID="{7F90B3BB-A661-4AF6-BCA3-9C0D09F65A80}" presName="bullet5e" presStyleLbl="node1" presStyleIdx="4" presStyleCnt="5" custLinFactNeighborX="83488" custLinFactNeighborY="-2399"/>
      <dgm:spPr/>
    </dgm:pt>
    <dgm:pt modelId="{B3A13552-F6B3-4715-96C6-12B2D9F30C7B}" type="pres">
      <dgm:prSet presAssocID="{7F90B3BB-A661-4AF6-BCA3-9C0D09F65A80}" presName="textBox5e" presStyleLbl="revTx" presStyleIdx="4" presStyleCnt="5">
        <dgm:presLayoutVars>
          <dgm:bulletEnabled val="1"/>
        </dgm:presLayoutVars>
      </dgm:prSet>
      <dgm:spPr/>
      <dgm:t>
        <a:bodyPr/>
        <a:lstStyle/>
        <a:p>
          <a:endParaRPr lang="en-US"/>
        </a:p>
      </dgm:t>
    </dgm:pt>
  </dgm:ptLst>
  <dgm:cxnLst>
    <dgm:cxn modelId="{9ECCF377-6DC7-4179-82D4-049617363B45}" srcId="{051F17F2-4441-4EAB-BF79-D77C408EEB55}" destId="{7F90B3BB-A661-4AF6-BCA3-9C0D09F65A80}" srcOrd="4" destOrd="0" parTransId="{1B1FE4B2-ECC4-4D6D-9E4F-BC0E06B9E87C}" sibTransId="{54E80BB7-6A84-464C-AB77-7719CC05DA5C}"/>
    <dgm:cxn modelId="{1C3999AE-5D8E-4E2C-8829-1F5C2B8CC7CD}" srcId="{051F17F2-4441-4EAB-BF79-D77C408EEB55}" destId="{0A42C35D-B6A4-470B-97F6-175D189EBEF4}" srcOrd="0" destOrd="0" parTransId="{3278BB1E-4DEE-4136-9931-488BEE42CBA8}" sibTransId="{2085DEF8-73F3-495B-93B0-E52C19E482F5}"/>
    <dgm:cxn modelId="{3AC01C47-31F8-4979-82EB-2DD1BADF9B76}" srcId="{051F17F2-4441-4EAB-BF79-D77C408EEB55}" destId="{06230FEF-FBCF-4D5B-9C6C-0804408D9BB6}" srcOrd="3" destOrd="0" parTransId="{FB0276FC-8E12-4108-A36A-80953127B290}" sibTransId="{6571AE8B-8E7E-4610-ACC3-644782A3C325}"/>
    <dgm:cxn modelId="{5E2F8571-0493-4074-B0D3-C925D245C5E3}" type="presOf" srcId="{0A42C35D-B6A4-470B-97F6-175D189EBEF4}" destId="{E35F3252-59F7-4010-BCDD-C2A578A1D7E0}" srcOrd="0" destOrd="0" presId="urn:microsoft.com/office/officeart/2005/8/layout/arrow2"/>
    <dgm:cxn modelId="{714D5589-04E3-4785-9F9B-D4AEE09E754B}" type="presOf" srcId="{051F17F2-4441-4EAB-BF79-D77C408EEB55}" destId="{7C5F8785-65D8-4890-8C68-7B9CFB17B540}" srcOrd="0" destOrd="0" presId="urn:microsoft.com/office/officeart/2005/8/layout/arrow2"/>
    <dgm:cxn modelId="{A70EA138-31FB-41B6-9B4D-92497987376E}" srcId="{051F17F2-4441-4EAB-BF79-D77C408EEB55}" destId="{6125BFB3-CC11-4EE1-9EB9-562C8EEFAD96}" srcOrd="2" destOrd="0" parTransId="{450305AC-2335-4670-B30C-CDD5E9902A28}" sibTransId="{C1CD4B6A-AA03-44DE-A90C-D0CC55564182}"/>
    <dgm:cxn modelId="{8234015E-0DFF-4D60-8ED2-81835CFDE944}" type="presOf" srcId="{96CD9C42-1C1C-4C43-83D9-9F5E13C781AA}" destId="{7F9BF3A0-C97D-456D-A23D-6E7DC7634560}" srcOrd="0" destOrd="0" presId="urn:microsoft.com/office/officeart/2005/8/layout/arrow2"/>
    <dgm:cxn modelId="{27F51D0E-BD57-41DA-BA3A-D7D48A616F2C}" type="presOf" srcId="{7F90B3BB-A661-4AF6-BCA3-9C0D09F65A80}" destId="{B3A13552-F6B3-4715-96C6-12B2D9F30C7B}" srcOrd="0" destOrd="0" presId="urn:microsoft.com/office/officeart/2005/8/layout/arrow2"/>
    <dgm:cxn modelId="{FD101FC6-1F0D-4800-8C30-C3BD2DCA530B}" type="presOf" srcId="{6125BFB3-CC11-4EE1-9EB9-562C8EEFAD96}" destId="{D42D914A-07B0-4159-BC2E-246B456FCCF1}" srcOrd="0" destOrd="0" presId="urn:microsoft.com/office/officeart/2005/8/layout/arrow2"/>
    <dgm:cxn modelId="{134715CE-C117-4557-981C-F1B1182F1BF4}" srcId="{051F17F2-4441-4EAB-BF79-D77C408EEB55}" destId="{96CD9C42-1C1C-4C43-83D9-9F5E13C781AA}" srcOrd="1" destOrd="0" parTransId="{B12AB8BD-5E03-4713-A38D-F5F9F1B319C2}" sibTransId="{F058A978-07C4-42E2-B94B-2EF8E94F2B5E}"/>
    <dgm:cxn modelId="{13617B9A-81CA-46C6-8F75-18C6CA3B5FE3}" type="presOf" srcId="{06230FEF-FBCF-4D5B-9C6C-0804408D9BB6}" destId="{E3537D52-DCC7-498E-94E8-CB22817E0279}" srcOrd="0" destOrd="0" presId="urn:microsoft.com/office/officeart/2005/8/layout/arrow2"/>
    <dgm:cxn modelId="{4465F3BE-8CBF-4022-8EF1-AE847557A473}" type="presParOf" srcId="{7C5F8785-65D8-4890-8C68-7B9CFB17B540}" destId="{05F0AC8C-DFDB-4DD0-80F6-E9D30825B3AD}" srcOrd="0" destOrd="0" presId="urn:microsoft.com/office/officeart/2005/8/layout/arrow2"/>
    <dgm:cxn modelId="{44B95192-B6D9-4769-96AE-C57D52E6E5D7}" type="presParOf" srcId="{7C5F8785-65D8-4890-8C68-7B9CFB17B540}" destId="{D9926720-0D70-449D-AD86-A42A60C97D9F}" srcOrd="1" destOrd="0" presId="urn:microsoft.com/office/officeart/2005/8/layout/arrow2"/>
    <dgm:cxn modelId="{CD79BB13-F18C-40A1-A901-8BDEB8E664B1}" type="presParOf" srcId="{D9926720-0D70-449D-AD86-A42A60C97D9F}" destId="{6B691A1B-FBF5-43C3-93C9-4D1ECBDB5D54}" srcOrd="0" destOrd="0" presId="urn:microsoft.com/office/officeart/2005/8/layout/arrow2"/>
    <dgm:cxn modelId="{05DB956D-9897-4E97-889C-B690039A51D8}" type="presParOf" srcId="{D9926720-0D70-449D-AD86-A42A60C97D9F}" destId="{E35F3252-59F7-4010-BCDD-C2A578A1D7E0}" srcOrd="1" destOrd="0" presId="urn:microsoft.com/office/officeart/2005/8/layout/arrow2"/>
    <dgm:cxn modelId="{900B3DD1-0A02-40F7-B4E9-78DC00ECE62B}" type="presParOf" srcId="{D9926720-0D70-449D-AD86-A42A60C97D9F}" destId="{86B8D873-ECEB-4E6D-A0DB-CEFAD3E95937}" srcOrd="2" destOrd="0" presId="urn:microsoft.com/office/officeart/2005/8/layout/arrow2"/>
    <dgm:cxn modelId="{EE5E7E02-1229-4A3D-B9E6-83EB6CB6D979}" type="presParOf" srcId="{D9926720-0D70-449D-AD86-A42A60C97D9F}" destId="{7F9BF3A0-C97D-456D-A23D-6E7DC7634560}" srcOrd="3" destOrd="0" presId="urn:microsoft.com/office/officeart/2005/8/layout/arrow2"/>
    <dgm:cxn modelId="{2A88E684-1B61-4BAD-9A7E-42F859895128}" type="presParOf" srcId="{D9926720-0D70-449D-AD86-A42A60C97D9F}" destId="{C2669BD3-7047-4242-BA93-DE800161123B}" srcOrd="4" destOrd="0" presId="urn:microsoft.com/office/officeart/2005/8/layout/arrow2"/>
    <dgm:cxn modelId="{22F80F94-2CF0-4D8D-A8A9-368B1B5A88D0}" type="presParOf" srcId="{D9926720-0D70-449D-AD86-A42A60C97D9F}" destId="{D42D914A-07B0-4159-BC2E-246B456FCCF1}" srcOrd="5" destOrd="0" presId="urn:microsoft.com/office/officeart/2005/8/layout/arrow2"/>
    <dgm:cxn modelId="{731915D8-48D1-4FA2-AA3E-A8E887368411}" type="presParOf" srcId="{D9926720-0D70-449D-AD86-A42A60C97D9F}" destId="{52BFBAC4-849C-4909-95E5-2E1318A4FC2B}" srcOrd="6" destOrd="0" presId="urn:microsoft.com/office/officeart/2005/8/layout/arrow2"/>
    <dgm:cxn modelId="{0E1F9D1E-C50A-4031-B516-F0C46829EEE0}" type="presParOf" srcId="{D9926720-0D70-449D-AD86-A42A60C97D9F}" destId="{E3537D52-DCC7-498E-94E8-CB22817E0279}" srcOrd="7" destOrd="0" presId="urn:microsoft.com/office/officeart/2005/8/layout/arrow2"/>
    <dgm:cxn modelId="{AB2C6D8B-F946-426B-BE27-0F70236FBD15}" type="presParOf" srcId="{D9926720-0D70-449D-AD86-A42A60C97D9F}" destId="{2C0426DD-CE7B-4F05-AC1B-B74015CE9359}" srcOrd="8" destOrd="0" presId="urn:microsoft.com/office/officeart/2005/8/layout/arrow2"/>
    <dgm:cxn modelId="{AD7C30AE-52F1-4C9E-9A78-7047C822484E}" type="presParOf" srcId="{D9926720-0D70-449D-AD86-A42A60C97D9F}" destId="{B3A13552-F6B3-4715-96C6-12B2D9F30C7B}"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C46CC-0B69-4E72-828A-0DE42923BBEA}" type="datetimeFigureOut">
              <a:rPr lang="en-US" smtClean="0"/>
              <a:t>09/03/2019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C87ED-0A62-4AEF-93BE-911997610661}" type="slidenum">
              <a:rPr lang="en-US" smtClean="0"/>
              <a:t>‹#›</a:t>
            </a:fld>
            <a:endParaRPr lang="en-US"/>
          </a:p>
        </p:txBody>
      </p:sp>
    </p:spTree>
    <p:extLst>
      <p:ext uri="{BB962C8B-B14F-4D97-AF65-F5344CB8AC3E}">
        <p14:creationId xmlns:p14="http://schemas.microsoft.com/office/powerpoint/2010/main" val="2431260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ncbi.nlm.nih.gov/pmc/articles/PMC4607805/#B6" TargetMode="External"/><Relationship Id="rId3" Type="http://schemas.openxmlformats.org/officeDocument/2006/relationships/hyperlink" Target="https://www.ncbi.nlm.nih.gov/pmc/articles/PMC4607805/#B1" TargetMode="External"/><Relationship Id="rId7" Type="http://schemas.openxmlformats.org/officeDocument/2006/relationships/hyperlink" Target="https://www.ncbi.nlm.nih.gov/pmc/articles/PMC4607805/#B5"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ncbi.nlm.nih.gov/pmc/articles/PMC4607805/#B4" TargetMode="External"/><Relationship Id="rId11" Type="http://schemas.openxmlformats.org/officeDocument/2006/relationships/hyperlink" Target="https://www.ncbi.nlm.nih.gov/pmc/articles/PMC4257366/#b3-ijhs-8-3-307" TargetMode="External"/><Relationship Id="rId5" Type="http://schemas.openxmlformats.org/officeDocument/2006/relationships/hyperlink" Target="https://www.ncbi.nlm.nih.gov/pmc/articles/PMC4607805/#B3" TargetMode="External"/><Relationship Id="rId10" Type="http://schemas.openxmlformats.org/officeDocument/2006/relationships/hyperlink" Target="https://www.ncbi.nlm.nih.gov/pmc/articles/PMC4607805/#B8" TargetMode="External"/><Relationship Id="rId4" Type="http://schemas.openxmlformats.org/officeDocument/2006/relationships/hyperlink" Target="https://www.ncbi.nlm.nih.gov/pmc/articles/PMC4607805/#B2" TargetMode="External"/><Relationship Id="rId9" Type="http://schemas.openxmlformats.org/officeDocument/2006/relationships/hyperlink" Target="https://www.ncbi.nlm.nih.gov/pmc/articles/PMC4607805/#B7"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Therefore, the beginning dates of many diseases as old as the history of humans is the date that they were written for the first time. This date is 1833 for pilonidal sinus disease. Herbert Mayo, British Physiologist, Anatomist and Surgeon (3</a:t>
            </a:r>
            <a:r>
              <a:rPr lang="en-US" sz="1200" b="0" i="0" kern="1200" baseline="30000" smtClean="0">
                <a:solidFill>
                  <a:schemeClr val="tx1"/>
                </a:solidFill>
                <a:effectLst/>
                <a:latin typeface="+mn-lt"/>
                <a:ea typeface="+mn-ea"/>
                <a:cs typeface="+mn-cs"/>
              </a:rPr>
              <a:t>rd</a:t>
            </a:r>
            <a:r>
              <a:rPr lang="en-US" sz="1200" b="0" i="0" kern="1200" smtClean="0">
                <a:solidFill>
                  <a:schemeClr val="tx1"/>
                </a:solidFill>
                <a:effectLst/>
                <a:latin typeface="+mn-lt"/>
                <a:ea typeface="+mn-ea"/>
                <a:cs typeface="+mn-cs"/>
              </a:rPr>
              <a:t> April 1796-28</a:t>
            </a:r>
            <a:r>
              <a:rPr lang="en-US" sz="1200" b="0" i="0" kern="1200" baseline="30000" smtClean="0">
                <a:solidFill>
                  <a:schemeClr val="tx1"/>
                </a:solidFill>
                <a:effectLst/>
                <a:latin typeface="+mn-lt"/>
                <a:ea typeface="+mn-ea"/>
                <a:cs typeface="+mn-cs"/>
              </a:rPr>
              <a:t>th</a:t>
            </a:r>
            <a:r>
              <a:rPr lang="en-US" sz="1200" b="0" i="0" kern="1200" smtClean="0">
                <a:solidFill>
                  <a:schemeClr val="tx1"/>
                </a:solidFill>
                <a:effectLst/>
                <a:latin typeface="+mn-lt"/>
                <a:ea typeface="+mn-ea"/>
                <a:cs typeface="+mn-cs"/>
              </a:rPr>
              <a:t> June 1852), described it as a sinus containing hair follicles located in the sacrococcygeal region in a woman, in 1833[</a:t>
            </a:r>
            <a:r>
              <a:rPr lang="en-US" sz="1200" b="0" i="0" kern="1200" smtClean="0">
                <a:solidFill>
                  <a:schemeClr val="tx1"/>
                </a:solidFill>
                <a:effectLst/>
                <a:latin typeface="+mn-lt"/>
                <a:ea typeface="+mn-ea"/>
                <a:cs typeface="+mn-cs"/>
                <a:hlinkClick r:id="rId3"/>
              </a:rPr>
              <a:t>1</a:t>
            </a:r>
            <a:r>
              <a:rPr lang="en-US" sz="1200" b="0" i="0" kern="1200" smtClean="0">
                <a:solidFill>
                  <a:schemeClr val="tx1"/>
                </a:solidFill>
                <a:effectLst/>
                <a:latin typeface="+mn-lt"/>
                <a:ea typeface="+mn-ea"/>
                <a:cs typeface="+mn-cs"/>
              </a:rPr>
              <a:t>,</a:t>
            </a:r>
            <a:r>
              <a:rPr lang="en-US" sz="1200" b="0" i="0" kern="1200" smtClean="0">
                <a:solidFill>
                  <a:schemeClr val="tx1"/>
                </a:solidFill>
                <a:effectLst/>
                <a:latin typeface="+mn-lt"/>
                <a:ea typeface="+mn-ea"/>
                <a:cs typeface="+mn-cs"/>
                <a:hlinkClick r:id="rId4"/>
              </a:rPr>
              <a:t>2</a:t>
            </a:r>
            <a:r>
              <a:rPr lang="en-US" sz="1200" b="0" i="0" kern="1200" smtClean="0">
                <a:solidFill>
                  <a:schemeClr val="tx1"/>
                </a:solidFill>
                <a:effectLst/>
                <a:latin typeface="+mn-lt"/>
                <a:ea typeface="+mn-ea"/>
                <a:cs typeface="+mn-cs"/>
              </a:rPr>
              <a:t>].</a:t>
            </a:r>
          </a:p>
          <a:p>
            <a:r>
              <a:rPr lang="en-US" sz="1200" b="0" i="0" kern="1200" smtClean="0">
                <a:solidFill>
                  <a:schemeClr val="tx1"/>
                </a:solidFill>
                <a:effectLst/>
                <a:latin typeface="+mn-lt"/>
                <a:ea typeface="+mn-ea"/>
                <a:cs typeface="+mn-cs"/>
              </a:rPr>
              <a:t>Afterwards, an article named “Hair Extracted from an Ulcer” published by Anderson[</a:t>
            </a:r>
            <a:r>
              <a:rPr lang="en-US" sz="1200" b="0" i="0" kern="1200" smtClean="0">
                <a:solidFill>
                  <a:schemeClr val="tx1"/>
                </a:solidFill>
                <a:effectLst/>
                <a:latin typeface="+mn-lt"/>
                <a:ea typeface="+mn-ea"/>
                <a:cs typeface="+mn-cs"/>
                <a:hlinkClick r:id="rId5"/>
              </a:rPr>
              <a:t>3</a:t>
            </a:r>
            <a:r>
              <a:rPr lang="en-US" sz="1200" b="0" i="0" kern="1200" smtClean="0">
                <a:solidFill>
                  <a:schemeClr val="tx1"/>
                </a:solidFill>
                <a:effectLst/>
                <a:latin typeface="+mn-lt"/>
                <a:ea typeface="+mn-ea"/>
                <a:cs typeface="+mn-cs"/>
              </a:rPr>
              <a:t>] in “Boston Medical Surgical Journal” in 1847 was found. He reported a case of a 21-year-old male with a Scrophuloderma on his back, in his article written as a letter to the editor. He reported that he drained the cavity after 3 wk and a structure looking like a mesh made of multiple hairs of 2 inches long and after complete drainage and cleaning of the hair in the cavity, the wound healed quickly[</a:t>
            </a:r>
            <a:r>
              <a:rPr lang="en-US" sz="1200" b="0" i="0" kern="1200" smtClean="0">
                <a:solidFill>
                  <a:schemeClr val="tx1"/>
                </a:solidFill>
                <a:effectLst/>
                <a:latin typeface="+mn-lt"/>
                <a:ea typeface="+mn-ea"/>
                <a:cs typeface="+mn-cs"/>
                <a:hlinkClick r:id="rId5"/>
              </a:rPr>
              <a:t>3</a:t>
            </a:r>
            <a:r>
              <a:rPr lang="en-US" sz="1200" b="0" i="0" kern="1200" smtClean="0">
                <a:solidFill>
                  <a:schemeClr val="tx1"/>
                </a:solidFill>
                <a:effectLst/>
                <a:latin typeface="+mn-lt"/>
                <a:ea typeface="+mn-ea"/>
                <a:cs typeface="+mn-cs"/>
              </a:rPr>
              <a:t>,</a:t>
            </a:r>
            <a:r>
              <a:rPr lang="en-US" sz="1200" b="0" i="0" kern="1200" smtClean="0">
                <a:solidFill>
                  <a:schemeClr val="tx1"/>
                </a:solidFill>
                <a:effectLst/>
                <a:latin typeface="+mn-lt"/>
                <a:ea typeface="+mn-ea"/>
                <a:cs typeface="+mn-cs"/>
                <a:hlinkClick r:id="rId6"/>
              </a:rPr>
              <a:t>4</a:t>
            </a:r>
            <a:r>
              <a:rPr lang="en-US" sz="1200" b="0" i="0" kern="1200" smtClean="0">
                <a:solidFill>
                  <a:schemeClr val="tx1"/>
                </a:solidFill>
                <a:effectLst/>
                <a:latin typeface="+mn-lt"/>
                <a:ea typeface="+mn-ea"/>
                <a:cs typeface="+mn-cs"/>
              </a:rPr>
              <a:t>]. Seven years later, in 1854 Warren reported 3 similar cases and this study is the first case series known in the history of pilonidal sinus disease[</a:t>
            </a:r>
            <a:r>
              <a:rPr lang="en-US" sz="1200" b="0" i="0" kern="1200" smtClean="0">
                <a:solidFill>
                  <a:schemeClr val="tx1"/>
                </a:solidFill>
                <a:effectLst/>
                <a:latin typeface="+mn-lt"/>
                <a:ea typeface="+mn-ea"/>
                <a:cs typeface="+mn-cs"/>
                <a:hlinkClick r:id="rId7"/>
              </a:rPr>
              <a:t>5</a:t>
            </a:r>
            <a:r>
              <a:rPr lang="en-US" sz="1200" b="0" i="0" kern="1200" smtClean="0">
                <a:solidFill>
                  <a:schemeClr val="tx1"/>
                </a:solidFill>
                <a:effectLst/>
                <a:latin typeface="+mn-lt"/>
                <a:ea typeface="+mn-ea"/>
                <a:cs typeface="+mn-cs"/>
              </a:rPr>
              <a:t>].</a:t>
            </a:r>
          </a:p>
          <a:p>
            <a:r>
              <a:rPr lang="en-US" sz="1200" b="0" i="0" kern="1200" smtClean="0">
                <a:solidFill>
                  <a:schemeClr val="tx1"/>
                </a:solidFill>
                <a:effectLst/>
                <a:latin typeface="+mn-lt"/>
                <a:ea typeface="+mn-ea"/>
                <a:cs typeface="+mn-cs"/>
              </a:rPr>
              <a:t>The disease was given many names until 1880. Widely used ones are; sacral, coccygeal or sacrococcygeal infundibulum, dermoid and dermoid fistula, congenital dermal sinus and sacrococcygeal ectodermal sinus[</a:t>
            </a:r>
            <a:r>
              <a:rPr lang="en-US" sz="1200" b="0" i="0" kern="1200" smtClean="0">
                <a:solidFill>
                  <a:schemeClr val="tx1"/>
                </a:solidFill>
                <a:effectLst/>
                <a:latin typeface="+mn-lt"/>
                <a:ea typeface="+mn-ea"/>
                <a:cs typeface="+mn-cs"/>
                <a:hlinkClick r:id="rId8"/>
              </a:rPr>
              <a:t>6</a:t>
            </a:r>
            <a:r>
              <a:rPr lang="en-US" sz="1200" b="0" i="0" kern="1200" smtClean="0">
                <a:solidFill>
                  <a:schemeClr val="tx1"/>
                </a:solidFill>
                <a:effectLst/>
                <a:latin typeface="+mn-lt"/>
                <a:ea typeface="+mn-ea"/>
                <a:cs typeface="+mn-cs"/>
              </a:rPr>
              <a:t>].</a:t>
            </a:r>
          </a:p>
          <a:p>
            <a:r>
              <a:rPr lang="en-US" sz="1200" b="0" i="0" kern="1200" smtClean="0">
                <a:solidFill>
                  <a:schemeClr val="tx1"/>
                </a:solidFill>
                <a:effectLst/>
                <a:latin typeface="+mn-lt"/>
                <a:ea typeface="+mn-ea"/>
                <a:cs typeface="+mn-cs"/>
              </a:rPr>
              <a:t>Eventually, in 1880, Hodges[</a:t>
            </a:r>
            <a:r>
              <a:rPr lang="en-US" sz="1200" b="0" i="0" kern="1200" smtClean="0">
                <a:solidFill>
                  <a:schemeClr val="tx1"/>
                </a:solidFill>
                <a:effectLst/>
                <a:latin typeface="+mn-lt"/>
                <a:ea typeface="+mn-ea"/>
                <a:cs typeface="+mn-cs"/>
                <a:hlinkClick r:id="rId9"/>
              </a:rPr>
              <a:t>7</a:t>
            </a:r>
            <a:r>
              <a:rPr lang="en-US" sz="1200" b="0" i="0" kern="1200" smtClean="0">
                <a:solidFill>
                  <a:schemeClr val="tx1"/>
                </a:solidFill>
                <a:effectLst/>
                <a:latin typeface="+mn-lt"/>
                <a:ea typeface="+mn-ea"/>
                <a:cs typeface="+mn-cs"/>
              </a:rPr>
              <a:t>] named the disease with the statement of “I venture to give the name of pilo-nidal (pilus, a hair, nidus, a nest) sinus to this rather singular lesion.” He produced the word “pilonidal” by conjoining the word “pilus” which means hair in Latin and “nidus” which means nest[</a:t>
            </a:r>
            <a:r>
              <a:rPr lang="en-US" sz="1200" b="0" i="0" kern="1200" smtClean="0">
                <a:solidFill>
                  <a:schemeClr val="tx1"/>
                </a:solidFill>
                <a:effectLst/>
                <a:latin typeface="+mn-lt"/>
                <a:ea typeface="+mn-ea"/>
                <a:cs typeface="+mn-cs"/>
                <a:hlinkClick r:id="rId10"/>
              </a:rPr>
              <a:t>8</a:t>
            </a:r>
            <a:r>
              <a:rPr lang="en-US" sz="1200" b="0" i="0" kern="1200" smtClean="0">
                <a:solidFill>
                  <a:schemeClr val="tx1"/>
                </a:solidFill>
                <a:effectLst/>
                <a:latin typeface="+mn-lt"/>
                <a:ea typeface="+mn-ea"/>
                <a:cs typeface="+mn-cs"/>
              </a:rPr>
              <a:t>]</a:t>
            </a:r>
          </a:p>
          <a:p>
            <a:r>
              <a:rPr lang="en-US" sz="1200" b="0" i="0" kern="1200" smtClean="0">
                <a:solidFill>
                  <a:schemeClr val="tx1"/>
                </a:solidFill>
                <a:effectLst/>
                <a:latin typeface="+mn-lt"/>
                <a:ea typeface="+mn-ea"/>
                <a:cs typeface="+mn-cs"/>
              </a:rPr>
              <a:t>The first case of an umbilical pilonidal sinus was reported in 1956 by Patey and Williams, </a:t>
            </a:r>
            <a:r>
              <a:rPr lang="en-US" sz="1200" b="0" i="0" kern="1200" baseline="30000" smtClean="0">
                <a:solidFill>
                  <a:schemeClr val="tx1"/>
                </a:solidFill>
                <a:effectLst/>
                <a:latin typeface="+mn-lt"/>
                <a:ea typeface="+mn-ea"/>
                <a:cs typeface="+mn-cs"/>
              </a:rPr>
              <a:t>(</a:t>
            </a:r>
            <a:r>
              <a:rPr lang="en-US" sz="1200" b="0" i="0" kern="1200" baseline="30000" smtClean="0">
                <a:solidFill>
                  <a:schemeClr val="tx1"/>
                </a:solidFill>
                <a:effectLst/>
                <a:latin typeface="+mn-lt"/>
                <a:ea typeface="+mn-ea"/>
                <a:cs typeface="+mn-cs"/>
                <a:hlinkClick r:id="rId11"/>
              </a:rPr>
              <a:t>3</a:t>
            </a:r>
            <a:r>
              <a:rPr lang="en-US" sz="1200" b="0" i="0" kern="1200" baseline="30000" smtClean="0">
                <a:solidFill>
                  <a:schemeClr val="tx1"/>
                </a:solidFill>
                <a:effectLst/>
                <a:latin typeface="+mn-lt"/>
                <a:ea typeface="+mn-ea"/>
                <a:cs typeface="+mn-cs"/>
              </a:rPr>
              <a:t>)</a:t>
            </a:r>
            <a:r>
              <a:rPr lang="en-US" sz="1200" b="0" i="0" kern="1200" smtClean="0">
                <a:solidFill>
                  <a:schemeClr val="tx1"/>
                </a:solidFill>
                <a:effectLst/>
                <a:latin typeface="+mn-lt"/>
                <a:ea typeface="+mn-ea"/>
                <a:cs typeface="+mn-cs"/>
              </a:rPr>
              <a:t> and since then, only a few hundred cases have been reported in medical literature.</a:t>
            </a:r>
          </a:p>
          <a:p>
            <a:endParaRPr lang="en-US"/>
          </a:p>
        </p:txBody>
      </p:sp>
      <p:sp>
        <p:nvSpPr>
          <p:cNvPr id="4" name="Slide Number Placeholder 3"/>
          <p:cNvSpPr>
            <a:spLocks noGrp="1"/>
          </p:cNvSpPr>
          <p:nvPr>
            <p:ph type="sldNum" sz="quarter" idx="10"/>
          </p:nvPr>
        </p:nvSpPr>
        <p:spPr/>
        <p:txBody>
          <a:bodyPr/>
          <a:lstStyle/>
          <a:p>
            <a:fld id="{E55C87ED-0A62-4AEF-93BE-911997610661}" type="slidenum">
              <a:rPr lang="en-US" smtClean="0"/>
              <a:t>4</a:t>
            </a:fld>
            <a:endParaRPr lang="en-US"/>
          </a:p>
        </p:txBody>
      </p:sp>
    </p:spTree>
    <p:extLst>
      <p:ext uri="{BB962C8B-B14F-4D97-AF65-F5344CB8AC3E}">
        <p14:creationId xmlns:p14="http://schemas.microsoft.com/office/powerpoint/2010/main" val="1637597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 https://www.mayoclinic.org/diseases-condi</a:t>
            </a:r>
          </a:p>
          <a:p>
            <a:r>
              <a:rPr lang="en-US" smtClean="0"/>
              <a:t>https://www.dermatologyadvisor.com/dermatology/pilonidal-sinus-disease-pilonidal-cyst/article/691420/</a:t>
            </a:r>
          </a:p>
          <a:p>
            <a:r>
              <a:rPr lang="en-US" sz="1200" b="1" i="0" kern="1200" smtClean="0">
                <a:solidFill>
                  <a:schemeClr val="tx1"/>
                </a:solidFill>
                <a:effectLst/>
                <a:latin typeface="+mn-lt"/>
                <a:ea typeface="+mn-ea"/>
                <a:cs typeface="+mn-cs"/>
              </a:rPr>
              <a:t>2/ Approach To Interdigital Pilonidal Sinus – Extended case</a:t>
            </a:r>
            <a:r>
              <a:rPr lang="en-US" sz="1200" b="1" i="0" kern="1200" baseline="0" smtClean="0">
                <a:solidFill>
                  <a:schemeClr val="tx1"/>
                </a:solidFill>
                <a:effectLst/>
                <a:latin typeface="+mn-lt"/>
                <a:ea typeface="+mn-ea"/>
                <a:cs typeface="+mn-cs"/>
              </a:rPr>
              <a:t> </a:t>
            </a:r>
            <a:r>
              <a:rPr lang="en-US" sz="1200" b="1" i="0" kern="1200" smtClean="0">
                <a:solidFill>
                  <a:schemeClr val="tx1"/>
                </a:solidFill>
                <a:effectLst/>
                <a:latin typeface="+mn-lt"/>
                <a:ea typeface="+mn-ea"/>
                <a:cs typeface="+mn-cs"/>
              </a:rPr>
              <a:t>report and literature summary</a:t>
            </a:r>
            <a:r>
              <a:rPr lang="en-US" smtClean="0"/>
              <a:t> </a:t>
            </a:r>
            <a:r>
              <a:rPr lang="en-US" sz="1200" b="0" i="0" kern="1200" smtClean="0">
                <a:solidFill>
                  <a:schemeClr val="tx1"/>
                </a:solidFill>
                <a:effectLst/>
                <a:latin typeface="+mn-lt"/>
                <a:ea typeface="+mn-ea"/>
                <a:cs typeface="+mn-cs"/>
              </a:rPr>
              <a:t>Pilonidal Sinus Journal (2016) 2(1), 5 - 12</a:t>
            </a:r>
            <a:r>
              <a:rPr lang="en-US" smtClean="0"/>
              <a:t> </a:t>
            </a:r>
          </a:p>
          <a:p>
            <a:r>
              <a:rPr lang="en-US" sz="1200" b="0" i="0" kern="1200" smtClean="0">
                <a:solidFill>
                  <a:schemeClr val="tx1"/>
                </a:solidFill>
                <a:effectLst/>
                <a:latin typeface="+mn-lt"/>
                <a:ea typeface="+mn-ea"/>
                <a:cs typeface="+mn-cs"/>
              </a:rPr>
              <a:t>3/ Pilonidal Sinus of the Scalp: a Case Report and Review of the</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Literature</a:t>
            </a:r>
            <a:r>
              <a:rPr lang="en-US" smtClean="0"/>
              <a:t>  </a:t>
            </a:r>
            <a:r>
              <a:rPr lang="sv-SE" sz="1200" b="0" i="0" kern="1200" smtClean="0">
                <a:solidFill>
                  <a:schemeClr val="tx1"/>
                </a:solidFill>
                <a:effectLst/>
                <a:latin typeface="+mn-lt"/>
                <a:ea typeface="+mn-ea"/>
                <a:cs typeface="+mn-cs"/>
              </a:rPr>
              <a:t>Balkan Med J</a:t>
            </a:r>
            <a:r>
              <a:rPr lang="sv-SE" sz="1200" b="0" i="0" kern="1200" baseline="0" smtClean="0">
                <a:solidFill>
                  <a:schemeClr val="tx1"/>
                </a:solidFill>
                <a:effectLst/>
                <a:latin typeface="+mn-lt"/>
                <a:ea typeface="+mn-ea"/>
                <a:cs typeface="+mn-cs"/>
              </a:rPr>
              <a:t> </a:t>
            </a:r>
            <a:r>
              <a:rPr lang="sv-SE" sz="1200" b="0" i="0" kern="1200" smtClean="0">
                <a:solidFill>
                  <a:schemeClr val="tx1"/>
                </a:solidFill>
                <a:effectLst/>
                <a:latin typeface="+mn-lt"/>
                <a:ea typeface="+mn-ea"/>
                <a:cs typeface="+mn-cs"/>
              </a:rPr>
              <a:t>2011; 28: 445-7</a:t>
            </a:r>
            <a:r>
              <a:rPr lang="sv-SE"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E55C87ED-0A62-4AEF-93BE-911997610661}" type="slidenum">
              <a:rPr lang="en-US" smtClean="0"/>
              <a:t>5</a:t>
            </a:fld>
            <a:endParaRPr lang="en-US"/>
          </a:p>
        </p:txBody>
      </p:sp>
    </p:spTree>
    <p:extLst>
      <p:ext uri="{BB962C8B-B14F-4D97-AF65-F5344CB8AC3E}">
        <p14:creationId xmlns:p14="http://schemas.microsoft.com/office/powerpoint/2010/main" val="1615735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4/ Conservative vs Surgical Interventions for Umbilical Pilonidal Sinus: A Multicenter, Double-Blind, Prospective, and Randomized Clinical Trial</a:t>
            </a:r>
          </a:p>
          <a:p>
            <a:r>
              <a:rPr lang="en-US" smtClean="0"/>
              <a:t>5/ https://origin.thedoctorstv.com/tags/pilonidal-cyst</a:t>
            </a:r>
          </a:p>
          <a:p>
            <a:r>
              <a:rPr lang="en-US" smtClean="0"/>
              <a:t>6/ Intermammary pilonidal sinus: The first case series volume 41 2017, Pages 265-268</a:t>
            </a:r>
          </a:p>
          <a:p>
            <a:endParaRPr lang="en-US" smtClean="0"/>
          </a:p>
          <a:p>
            <a:r>
              <a:rPr lang="en-US" smtClean="0"/>
              <a:t/>
            </a:r>
            <a:br>
              <a:rPr lang="en-US" smtClean="0"/>
            </a:br>
            <a:r>
              <a:rPr lang="en-US" smtClean="0"/>
              <a:t/>
            </a:r>
            <a:br>
              <a:rPr lang="en-US" smtClean="0"/>
            </a:br>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E55C87ED-0A62-4AEF-93BE-911997610661}" type="slidenum">
              <a:rPr lang="en-US" smtClean="0"/>
              <a:t>6</a:t>
            </a:fld>
            <a:endParaRPr lang="en-US"/>
          </a:p>
        </p:txBody>
      </p:sp>
    </p:spTree>
    <p:extLst>
      <p:ext uri="{BB962C8B-B14F-4D97-AF65-F5344CB8AC3E}">
        <p14:creationId xmlns:p14="http://schemas.microsoft.com/office/powerpoint/2010/main" val="2617037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sacro-coccygeal PNS, conservative management has minimal role and the condition requires excision (drainage if there is collection) with either off midline primary closure or daily dressing having left the wound for the secondary healing. However, umbilical PNS can be successfully treated by conservative measures provided that the hair is removed and daily dressings applied. Removal of hair in umbilical PNS does not even need local anesthesia Sacro-coccygeal PNS is a recurring condition with recurrence rates of 15% being often reported, while PNS in atypical areas (including umbilical) has lower recurrence rate as low as 2%</a:t>
            </a:r>
            <a:br>
              <a:rPr lang="en-US" smtClean="0"/>
            </a:br>
            <a:endParaRPr lang="en-US" smtClean="0"/>
          </a:p>
          <a:p>
            <a:r>
              <a:rPr lang="en-US" smtClean="0"/>
              <a:t>image</a:t>
            </a:r>
          </a:p>
          <a:p>
            <a:r>
              <a:rPr lang="en-US" smtClean="0"/>
              <a:t>1/ https://www.sciencesource.com/archive/Post-surgery-pilonidal-sinus-wound-SS2762694.html (</a:t>
            </a:r>
            <a:r>
              <a:rPr lang="en-US" sz="1200" b="0" i="0" kern="1200" smtClean="0">
                <a:solidFill>
                  <a:schemeClr val="tx1"/>
                </a:solidFill>
                <a:effectLst/>
                <a:latin typeface="+mn-lt"/>
                <a:ea typeface="+mn-ea"/>
                <a:cs typeface="+mn-cs"/>
              </a:rPr>
              <a:t>Open wound of a pilonidal sinus above the buttocks of a 21 year old female patient five days after surgery. A pilonidal sinus is a pit formed when hairs grow inwards into the skin. Surgery treats the condition and the wound is left open to heal.</a:t>
            </a:r>
          </a:p>
          <a:p>
            <a:r>
              <a:rPr lang="en-US" sz="1200" b="0" i="0" kern="1200" smtClean="0">
                <a:solidFill>
                  <a:schemeClr val="tx1"/>
                </a:solidFill>
                <a:effectLst/>
                <a:latin typeface="+mn-lt"/>
                <a:ea typeface="+mn-ea"/>
                <a:cs typeface="+mn-cs"/>
              </a:rPr>
              <a:t>2/ Umbilical Pilonidal Sinus: A Report</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of Two Cases and Recent Update of</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Literature (Journal of Clinical and Diagnostic Research. 2016 Sep, Vol-10(9): PD20-PD22)</a:t>
            </a:r>
            <a:r>
              <a:rPr lang="en-US" smtClean="0"/>
              <a:t> </a:t>
            </a:r>
            <a:br>
              <a:rPr lang="en-US" smtClean="0"/>
            </a:br>
            <a:r>
              <a:rPr lang="en-US" smtClean="0"/>
              <a:t> </a:t>
            </a:r>
            <a:br>
              <a:rPr lang="en-US" smtClean="0"/>
            </a:br>
            <a:endParaRPr lang="en-US"/>
          </a:p>
        </p:txBody>
      </p:sp>
      <p:sp>
        <p:nvSpPr>
          <p:cNvPr id="4" name="Slide Number Placeholder 3"/>
          <p:cNvSpPr>
            <a:spLocks noGrp="1"/>
          </p:cNvSpPr>
          <p:nvPr>
            <p:ph type="sldNum" sz="quarter" idx="10"/>
          </p:nvPr>
        </p:nvSpPr>
        <p:spPr/>
        <p:txBody>
          <a:bodyPr/>
          <a:lstStyle/>
          <a:p>
            <a:fld id="{E55C87ED-0A62-4AEF-93BE-911997610661}" type="slidenum">
              <a:rPr lang="en-US" smtClean="0"/>
              <a:t>8</a:t>
            </a:fld>
            <a:endParaRPr lang="en-US"/>
          </a:p>
        </p:txBody>
      </p:sp>
    </p:spTree>
    <p:extLst>
      <p:ext uri="{BB962C8B-B14F-4D97-AF65-F5344CB8AC3E}">
        <p14:creationId xmlns:p14="http://schemas.microsoft.com/office/powerpoint/2010/main" val="703049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While sacro coccygeal PNS occurs often in drivers, Barber’s disease occurs in hair dressers, sheep shearers, dog groomers and cow milkers. It is reported more commonly among male hair dressers. Higher incidence of Barber's disease among male gender might be attributed to more frequent female obsessive</a:t>
            </a:r>
            <a:r>
              <a:rPr lang="en-US" baseline="0" smtClean="0"/>
              <a:t> </a:t>
            </a:r>
            <a:r>
              <a:rPr lang="en-US" smtClean="0"/>
              <a:t>personality regarding cleansing of interdigital webs or that most barbers are male </a:t>
            </a:r>
            <a:br>
              <a:rPr lang="en-US" smtClean="0"/>
            </a:br>
            <a:endParaRPr lang="en-US"/>
          </a:p>
        </p:txBody>
      </p:sp>
      <p:sp>
        <p:nvSpPr>
          <p:cNvPr id="4" name="Slide Number Placeholder 3"/>
          <p:cNvSpPr>
            <a:spLocks noGrp="1"/>
          </p:cNvSpPr>
          <p:nvPr>
            <p:ph type="sldNum" sz="quarter" idx="10"/>
          </p:nvPr>
        </p:nvSpPr>
        <p:spPr/>
        <p:txBody>
          <a:bodyPr/>
          <a:lstStyle/>
          <a:p>
            <a:fld id="{E55C87ED-0A62-4AEF-93BE-911997610661}" type="slidenum">
              <a:rPr lang="en-US" smtClean="0"/>
              <a:t>9</a:t>
            </a:fld>
            <a:endParaRPr lang="en-US"/>
          </a:p>
        </p:txBody>
      </p:sp>
    </p:spTree>
    <p:extLst>
      <p:ext uri="{BB962C8B-B14F-4D97-AF65-F5344CB8AC3E}">
        <p14:creationId xmlns:p14="http://schemas.microsoft.com/office/powerpoint/2010/main" val="121955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Borges et al reported a scalp pilonidal sinus in a 20-year-old male with intracranial extension which needed craniotomy under general anesthesia. This may alert doctors to investigate scalp PNS before intervention searching for intracranial extension. Plain antero-posterior skull x-ray may be the first investigation, followed by brain Computed Tomography </a:t>
            </a:r>
            <a:br>
              <a:rPr lang="en-US" smtClean="0"/>
            </a:br>
            <a:endParaRPr lang="en-US"/>
          </a:p>
        </p:txBody>
      </p:sp>
      <p:sp>
        <p:nvSpPr>
          <p:cNvPr id="4" name="Slide Number Placeholder 3"/>
          <p:cNvSpPr>
            <a:spLocks noGrp="1"/>
          </p:cNvSpPr>
          <p:nvPr>
            <p:ph type="sldNum" sz="quarter" idx="10"/>
          </p:nvPr>
        </p:nvSpPr>
        <p:spPr/>
        <p:txBody>
          <a:bodyPr/>
          <a:lstStyle/>
          <a:p>
            <a:fld id="{E55C87ED-0A62-4AEF-93BE-911997610661}" type="slidenum">
              <a:rPr lang="en-US" smtClean="0"/>
              <a:t>10</a:t>
            </a:fld>
            <a:endParaRPr lang="en-US"/>
          </a:p>
        </p:txBody>
      </p:sp>
    </p:spTree>
    <p:extLst>
      <p:ext uri="{BB962C8B-B14F-4D97-AF65-F5344CB8AC3E}">
        <p14:creationId xmlns:p14="http://schemas.microsoft.com/office/powerpoint/2010/main" val="264887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Doll et al reported a 61-year-old lady presenting with intermittent anal pain for 10 years due to endoanal PNS treated by opening the cavity and leaving for healing by secondary intension</a:t>
            </a:r>
            <a:br>
              <a:rPr lang="en-US" smtClean="0"/>
            </a:br>
            <a:endParaRPr lang="en-US"/>
          </a:p>
        </p:txBody>
      </p:sp>
      <p:sp>
        <p:nvSpPr>
          <p:cNvPr id="4" name="Slide Number Placeholder 3"/>
          <p:cNvSpPr>
            <a:spLocks noGrp="1"/>
          </p:cNvSpPr>
          <p:nvPr>
            <p:ph type="sldNum" sz="quarter" idx="10"/>
          </p:nvPr>
        </p:nvSpPr>
        <p:spPr/>
        <p:txBody>
          <a:bodyPr/>
          <a:lstStyle/>
          <a:p>
            <a:fld id="{E55C87ED-0A62-4AEF-93BE-911997610661}" type="slidenum">
              <a:rPr lang="en-US" smtClean="0"/>
              <a:t>11</a:t>
            </a:fld>
            <a:endParaRPr lang="en-US"/>
          </a:p>
        </p:txBody>
      </p:sp>
    </p:spTree>
    <p:extLst>
      <p:ext uri="{BB962C8B-B14F-4D97-AF65-F5344CB8AC3E}">
        <p14:creationId xmlns:p14="http://schemas.microsoft.com/office/powerpoint/2010/main" val="199236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Umbilical Pilonidal Disease;</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Predisposing Factors &amp; Best</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Modality of Management</a:t>
            </a:r>
            <a:r>
              <a:rPr lang="en-US" smtClean="0"/>
              <a:t> </a:t>
            </a:r>
            <a:r>
              <a:rPr lang="en-US" sz="1200" b="0" i="0" kern="1200" smtClean="0">
                <a:solidFill>
                  <a:schemeClr val="tx1"/>
                </a:solidFill>
                <a:effectLst/>
                <a:latin typeface="+mn-lt"/>
                <a:ea typeface="+mn-ea"/>
                <a:cs typeface="+mn-cs"/>
              </a:rPr>
              <a:t>J Surgery 6(2): 4 (2018)</a:t>
            </a:r>
            <a:r>
              <a:rPr lang="en-US" smtClean="0"/>
              <a:t> </a:t>
            </a:r>
            <a:br>
              <a:rPr lang="en-US" smtClean="0"/>
            </a:br>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E55C87ED-0A62-4AEF-93BE-911997610661}" type="slidenum">
              <a:rPr lang="en-US" smtClean="0"/>
              <a:t>14</a:t>
            </a:fld>
            <a:endParaRPr lang="en-US"/>
          </a:p>
        </p:txBody>
      </p:sp>
    </p:spTree>
    <p:extLst>
      <p:ext uri="{BB962C8B-B14F-4D97-AF65-F5344CB8AC3E}">
        <p14:creationId xmlns:p14="http://schemas.microsoft.com/office/powerpoint/2010/main" val="1508991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8" name="Picture 7"/>
          <p:cNvPicPr>
            <a:picLocks noChangeAspect="1"/>
          </p:cNvPicPr>
          <p:nvPr userDrawn="1"/>
        </p:nvPicPr>
        <p:blipFill>
          <a:blip r:embed="rId2"/>
          <a:stretch>
            <a:fillRect/>
          </a:stretch>
        </p:blipFill>
        <p:spPr>
          <a:xfrm>
            <a:off x="10058770" y="177924"/>
            <a:ext cx="1673571" cy="1673571"/>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09/03/2019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8" name="Picture 7"/>
          <p:cNvPicPr>
            <a:picLocks noChangeAspect="1"/>
          </p:cNvPicPr>
          <p:nvPr userDrawn="1"/>
        </p:nvPicPr>
        <p:blipFill>
          <a:blip r:embed="rId2"/>
          <a:stretch>
            <a:fillRect/>
          </a:stretch>
        </p:blipFill>
        <p:spPr>
          <a:xfrm>
            <a:off x="10058770" y="177924"/>
            <a:ext cx="1673571" cy="1673571"/>
          </a:xfrm>
          <a:prstGeom prst="rect">
            <a:avLst/>
          </a:prstGeom>
        </p:spPr>
      </p:pic>
    </p:spTree>
    <p:extLst>
      <p:ext uri="{BB962C8B-B14F-4D97-AF65-F5344CB8AC3E}">
        <p14:creationId xmlns:p14="http://schemas.microsoft.com/office/powerpoint/2010/main" val="23081965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09/03/2019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8" name="Picture 7"/>
          <p:cNvPicPr>
            <a:picLocks noChangeAspect="1"/>
          </p:cNvPicPr>
          <p:nvPr userDrawn="1"/>
        </p:nvPicPr>
        <p:blipFill>
          <a:blip r:embed="rId2"/>
          <a:stretch>
            <a:fillRect/>
          </a:stretch>
        </p:blipFill>
        <p:spPr>
          <a:xfrm>
            <a:off x="10058770" y="177924"/>
            <a:ext cx="1673571" cy="1673571"/>
          </a:xfrm>
          <a:prstGeom prst="rect">
            <a:avLst/>
          </a:prstGeom>
        </p:spPr>
      </p:pic>
    </p:spTree>
    <p:extLst>
      <p:ext uri="{BB962C8B-B14F-4D97-AF65-F5344CB8AC3E}">
        <p14:creationId xmlns:p14="http://schemas.microsoft.com/office/powerpoint/2010/main" val="23969457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a:blip r:embed="rId2"/>
          <a:stretch>
            <a:fillRect/>
          </a:stretch>
        </p:blipFill>
        <p:spPr>
          <a:xfrm>
            <a:off x="10134527" y="253855"/>
            <a:ext cx="1676545" cy="1676545"/>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a:blip r:embed="rId2"/>
          <a:stretch>
            <a:fillRect/>
          </a:stretch>
        </p:blipFill>
        <p:spPr>
          <a:xfrm>
            <a:off x="10274570" y="185279"/>
            <a:ext cx="1676545" cy="1676545"/>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09/03/2019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pic>
        <p:nvPicPr>
          <p:cNvPr id="8" name="Picture 7"/>
          <p:cNvPicPr>
            <a:picLocks noChangeAspect="1"/>
          </p:cNvPicPr>
          <p:nvPr userDrawn="1"/>
        </p:nvPicPr>
        <p:blipFill>
          <a:blip r:embed="rId2"/>
          <a:stretch>
            <a:fillRect/>
          </a:stretch>
        </p:blipFill>
        <p:spPr>
          <a:xfrm>
            <a:off x="10323997" y="185278"/>
            <a:ext cx="1676545" cy="1676545"/>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pic>
        <p:nvPicPr>
          <p:cNvPr id="10" name="Picture 9"/>
          <p:cNvPicPr>
            <a:picLocks noChangeAspect="1"/>
          </p:cNvPicPr>
          <p:nvPr userDrawn="1"/>
        </p:nvPicPr>
        <p:blipFill>
          <a:blip r:embed="rId2"/>
          <a:stretch>
            <a:fillRect/>
          </a:stretch>
        </p:blipFill>
        <p:spPr>
          <a:xfrm>
            <a:off x="10332235" y="177041"/>
            <a:ext cx="1676545" cy="1676545"/>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pic>
        <p:nvPicPr>
          <p:cNvPr id="6" name="Picture 5"/>
          <p:cNvPicPr>
            <a:picLocks noChangeAspect="1"/>
          </p:cNvPicPr>
          <p:nvPr userDrawn="1"/>
        </p:nvPicPr>
        <p:blipFill>
          <a:blip r:embed="rId2"/>
          <a:stretch>
            <a:fillRect/>
          </a:stretch>
        </p:blipFill>
        <p:spPr>
          <a:xfrm>
            <a:off x="10299284" y="177040"/>
            <a:ext cx="1676545" cy="1676545"/>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pic>
        <p:nvPicPr>
          <p:cNvPr id="5" name="Picture 4"/>
          <p:cNvPicPr>
            <a:picLocks noChangeAspect="1"/>
          </p:cNvPicPr>
          <p:nvPr userDrawn="1"/>
        </p:nvPicPr>
        <p:blipFill>
          <a:blip r:embed="rId2"/>
          <a:stretch>
            <a:fillRect/>
          </a:stretch>
        </p:blipFill>
        <p:spPr>
          <a:xfrm>
            <a:off x="10307522" y="267656"/>
            <a:ext cx="1676545" cy="1676545"/>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09/03/2019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09/03/2019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09/03/2019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09/03/2019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841902590"/>
      </p:ext>
    </p:extLst>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09/03/2019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34576326"/>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3152679"/>
            <a:ext cx="7766936" cy="1646302"/>
          </a:xfrm>
        </p:spPr>
        <p:txBody>
          <a:bodyPr/>
          <a:lstStyle/>
          <a:p>
            <a:pPr algn="ctr"/>
            <a:r>
              <a:rPr lang="en-US" smtClean="0">
                <a:latin typeface="Arial" panose="020B0604020202020204" pitchFamily="34" charset="0"/>
                <a:cs typeface="Arial" panose="020B0604020202020204" pitchFamily="34" charset="0"/>
              </a:rPr>
              <a:t>UNUSUAL SITE OF PILONIDAL CYST</a:t>
            </a:r>
            <a:r>
              <a:rPr lang="en-US">
                <a:latin typeface="Arial" panose="020B0604020202020204" pitchFamily="34" charset="0"/>
                <a:cs typeface="Arial" panose="020B0604020202020204" pitchFamily="34" charset="0"/>
              </a:rPr>
              <a:t/>
            </a:r>
            <a:br>
              <a:rPr lang="en-US">
                <a:latin typeface="Arial" panose="020B0604020202020204" pitchFamily="34" charset="0"/>
                <a:cs typeface="Arial" panose="020B0604020202020204" pitchFamily="34" charset="0"/>
              </a:rPr>
            </a:br>
            <a:endParaRPr lang="en-US"/>
          </a:p>
        </p:txBody>
      </p:sp>
      <p:sp>
        <p:nvSpPr>
          <p:cNvPr id="3" name="Subtitle 2"/>
          <p:cNvSpPr>
            <a:spLocks noGrp="1"/>
          </p:cNvSpPr>
          <p:nvPr>
            <p:ph type="subTitle" idx="1"/>
          </p:nvPr>
        </p:nvSpPr>
        <p:spPr>
          <a:xfrm>
            <a:off x="1706574" y="5605314"/>
            <a:ext cx="7766936" cy="1096899"/>
          </a:xfrm>
        </p:spPr>
        <p:txBody>
          <a:bodyPr/>
          <a:lstStyle/>
          <a:p>
            <a:r>
              <a:rPr lang="en-US" smtClean="0"/>
              <a:t>Ths. BS Trần Thị Hoàng Ngâu</a:t>
            </a:r>
            <a:endParaRPr lang="en-US"/>
          </a:p>
        </p:txBody>
      </p:sp>
    </p:spTree>
    <p:extLst>
      <p:ext uri="{BB962C8B-B14F-4D97-AF65-F5344CB8AC3E}">
        <p14:creationId xmlns:p14="http://schemas.microsoft.com/office/powerpoint/2010/main" val="1905429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Difference between sacro-coccygeal PNS and unusual site of PNS</a:t>
            </a:r>
          </a:p>
        </p:txBody>
      </p:sp>
      <p:sp>
        <p:nvSpPr>
          <p:cNvPr id="3" name="Content Placeholder 2"/>
          <p:cNvSpPr>
            <a:spLocks noGrp="1"/>
          </p:cNvSpPr>
          <p:nvPr>
            <p:ph idx="1"/>
          </p:nvPr>
        </p:nvSpPr>
        <p:spPr/>
        <p:txBody>
          <a:bodyPr>
            <a:normAutofit/>
          </a:bodyPr>
          <a:lstStyle/>
          <a:p>
            <a:r>
              <a:rPr lang="en-US" sz="2400">
                <a:latin typeface="Times New Roman" panose="02020603050405020304" pitchFamily="18" charset="0"/>
                <a:cs typeface="Times New Roman" panose="02020603050405020304" pitchFamily="18" charset="0"/>
              </a:rPr>
              <a:t>Scalp PNS is reported in teenagers and children ranging between 1 to 20 years </a:t>
            </a:r>
            <a:r>
              <a:rPr lang="en-US" sz="2400" smtClean="0">
                <a:latin typeface="Times New Roman" panose="02020603050405020304" pitchFamily="18" charset="0"/>
                <a:cs typeface="Times New Roman" panose="02020603050405020304" pitchFamily="18" charset="0"/>
              </a:rPr>
              <a:t>with average 10 years </a:t>
            </a:r>
            <a:r>
              <a:rPr lang="en-US" sz="2400">
                <a:latin typeface="Times New Roman" panose="02020603050405020304" pitchFamily="18" charset="0"/>
                <a:cs typeface="Times New Roman" panose="02020603050405020304" pitchFamily="18" charset="0"/>
              </a:rPr>
              <a:t>of age. </a:t>
            </a:r>
            <a:endParaRPr lang="en-US" sz="2400" smtClean="0">
              <a:latin typeface="Times New Roman" panose="02020603050405020304" pitchFamily="18" charset="0"/>
              <a:cs typeface="Times New Roman" panose="02020603050405020304" pitchFamily="18" charset="0"/>
            </a:endParaRPr>
          </a:p>
          <a:p>
            <a:r>
              <a:rPr lang="en-US" sz="2400" smtClean="0">
                <a:latin typeface="Times New Roman" panose="02020603050405020304" pitchFamily="18" charset="0"/>
                <a:cs typeface="Times New Roman" panose="02020603050405020304" pitchFamily="18" charset="0"/>
              </a:rPr>
              <a:t>This </a:t>
            </a:r>
            <a:r>
              <a:rPr lang="en-US" sz="2400">
                <a:latin typeface="Times New Roman" panose="02020603050405020304" pitchFamily="18" charset="0"/>
                <a:cs typeface="Times New Roman" panose="02020603050405020304" pitchFamily="18" charset="0"/>
              </a:rPr>
              <a:t>differentiates scalp PNS from other types of PNS which tend to occur in </a:t>
            </a:r>
            <a:r>
              <a:rPr lang="en-US" sz="2400" smtClean="0">
                <a:latin typeface="Times New Roman" panose="02020603050405020304" pitchFamily="18" charset="0"/>
                <a:cs typeface="Times New Roman" panose="02020603050405020304" pitchFamily="18" charset="0"/>
              </a:rPr>
              <a:t>older adults </a:t>
            </a:r>
            <a:r>
              <a:rPr lang="en-US" sz="2400">
                <a:latin typeface="Times New Roman" panose="02020603050405020304" pitchFamily="18" charset="0"/>
                <a:cs typeface="Times New Roman" panose="02020603050405020304" pitchFamily="18" charset="0"/>
              </a:rPr>
              <a:t>(average 23 years old</a:t>
            </a:r>
            <a:r>
              <a:rPr lang="en-US" sz="2400" smtClean="0">
                <a:latin typeface="Times New Roman" panose="02020603050405020304" pitchFamily="18" charset="0"/>
                <a:cs typeface="Times New Roman" panose="02020603050405020304" pitchFamily="18" charset="0"/>
              </a:rPr>
              <a:t>).</a:t>
            </a:r>
          </a:p>
          <a:p>
            <a:r>
              <a:rPr lang="en-US" sz="2400" smtClean="0">
                <a:latin typeface="Times New Roman" panose="02020603050405020304" pitchFamily="18" charset="0"/>
                <a:cs typeface="Times New Roman" panose="02020603050405020304" pitchFamily="18" charset="0"/>
              </a:rPr>
              <a:t>Excision </a:t>
            </a:r>
            <a:r>
              <a:rPr lang="en-US" sz="2400">
                <a:latin typeface="Times New Roman" panose="02020603050405020304" pitchFamily="18" charset="0"/>
                <a:cs typeface="Times New Roman" panose="02020603050405020304" pitchFamily="18" charset="0"/>
              </a:rPr>
              <a:t>under local anesthesia is the most common modality </a:t>
            </a:r>
            <a:r>
              <a:rPr lang="en-US" sz="2400" smtClean="0">
                <a:latin typeface="Times New Roman" panose="02020603050405020304" pitchFamily="18" charset="0"/>
                <a:cs typeface="Times New Roman" panose="02020603050405020304" pitchFamily="18" charset="0"/>
              </a:rPr>
              <a:t>of treatment </a:t>
            </a:r>
            <a:r>
              <a:rPr lang="en-US" sz="2400">
                <a:latin typeface="Times New Roman" panose="02020603050405020304" pitchFamily="18" charset="0"/>
                <a:cs typeface="Times New Roman" panose="02020603050405020304" pitchFamily="18" charset="0"/>
              </a:rPr>
              <a:t>with no report of </a:t>
            </a:r>
            <a:r>
              <a:rPr lang="en-US" sz="2400" smtClean="0">
                <a:latin typeface="Times New Roman" panose="02020603050405020304" pitchFamily="18" charset="0"/>
                <a:cs typeface="Times New Roman" panose="02020603050405020304" pitchFamily="18" charset="0"/>
              </a:rPr>
              <a:t>recurrences.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9483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Difference between sacro-coccygeal PNS and unusual site of PNS</a:t>
            </a:r>
          </a:p>
        </p:txBody>
      </p:sp>
      <p:sp>
        <p:nvSpPr>
          <p:cNvPr id="3" name="Content Placeholder 2"/>
          <p:cNvSpPr>
            <a:spLocks noGrp="1"/>
          </p:cNvSpPr>
          <p:nvPr>
            <p:ph idx="1"/>
          </p:nvPr>
        </p:nvSpPr>
        <p:spPr/>
        <p:txBody>
          <a:bodyPr>
            <a:normAutofit/>
          </a:bodyPr>
          <a:lstStyle/>
          <a:p>
            <a:r>
              <a:rPr lang="en-US" sz="2400">
                <a:latin typeface="Times New Roman" panose="02020603050405020304" pitchFamily="18" charset="0"/>
                <a:cs typeface="Times New Roman" panose="02020603050405020304" pitchFamily="18" charset="0"/>
              </a:rPr>
              <a:t>Perianal PNS occurs in adults older than typical PNS (average 34 years old</a:t>
            </a:r>
            <a:r>
              <a:rPr lang="en-US" sz="2400" smtClean="0">
                <a:latin typeface="Times New Roman" panose="02020603050405020304" pitchFamily="18" charset="0"/>
                <a:cs typeface="Times New Roman" panose="02020603050405020304" pitchFamily="18" charset="0"/>
              </a:rPr>
              <a:t>). </a:t>
            </a:r>
          </a:p>
          <a:p>
            <a:r>
              <a:rPr lang="en-US" sz="2400" smtClean="0">
                <a:latin typeface="Times New Roman" panose="02020603050405020304" pitchFamily="18" charset="0"/>
                <a:cs typeface="Times New Roman" panose="02020603050405020304" pitchFamily="18" charset="0"/>
              </a:rPr>
              <a:t>Excision under regional </a:t>
            </a:r>
            <a:r>
              <a:rPr lang="en-US" sz="2400">
                <a:latin typeface="Times New Roman" panose="02020603050405020304" pitchFamily="18" charset="0"/>
                <a:cs typeface="Times New Roman" panose="02020603050405020304" pitchFamily="18" charset="0"/>
              </a:rPr>
              <a:t>anesthesia is the usual therapeutic </a:t>
            </a:r>
            <a:r>
              <a:rPr lang="en-US" sz="2400" smtClean="0">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15919108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Difference between sacro-coccygeal PNS and unusual site of PNS</a:t>
            </a:r>
          </a:p>
        </p:txBody>
      </p:sp>
      <p:sp>
        <p:nvSpPr>
          <p:cNvPr id="3" name="Content Placeholder 2"/>
          <p:cNvSpPr>
            <a:spLocks noGrp="1"/>
          </p:cNvSpPr>
          <p:nvPr>
            <p:ph idx="1"/>
          </p:nvPr>
        </p:nvSpPr>
        <p:spPr>
          <a:xfrm>
            <a:off x="677334" y="2095934"/>
            <a:ext cx="8596668" cy="3880773"/>
          </a:xfrm>
        </p:spPr>
        <p:txBody>
          <a:bodyPr>
            <a:noAutofit/>
          </a:bodyPr>
          <a:lstStyle/>
          <a:p>
            <a:r>
              <a:rPr lang="en-US" sz="2400">
                <a:latin typeface="Times New Roman" panose="02020603050405020304" pitchFamily="18" charset="0"/>
                <a:cs typeface="Times New Roman" panose="02020603050405020304" pitchFamily="18" charset="0"/>
              </a:rPr>
              <a:t>Intermammary PNS presented with pain and discharge treated by excision and primary </a:t>
            </a:r>
            <a:r>
              <a:rPr lang="en-US" sz="2400" smtClean="0">
                <a:latin typeface="Times New Roman" panose="02020603050405020304" pitchFamily="18" charset="0"/>
                <a:cs typeface="Times New Roman" panose="02020603050405020304" pitchFamily="18" charset="0"/>
              </a:rPr>
              <a:t>repair. </a:t>
            </a:r>
          </a:p>
          <a:p>
            <a:r>
              <a:rPr lang="en-US" sz="2400" smtClean="0">
                <a:latin typeface="Times New Roman" panose="02020603050405020304" pitchFamily="18" charset="0"/>
                <a:cs typeface="Times New Roman" panose="02020603050405020304" pitchFamily="18" charset="0"/>
              </a:rPr>
              <a:t>Perineal </a:t>
            </a:r>
            <a:r>
              <a:rPr lang="en-US" sz="2400">
                <a:latin typeface="Times New Roman" panose="02020603050405020304" pitchFamily="18" charset="0"/>
                <a:cs typeface="Times New Roman" panose="02020603050405020304" pitchFamily="18" charset="0"/>
              </a:rPr>
              <a:t>PNS presented with pain on defecation with discharge, treated with drainage and </a:t>
            </a:r>
            <a:r>
              <a:rPr lang="en-US" sz="2400" smtClean="0">
                <a:latin typeface="Times New Roman" panose="02020603050405020304" pitchFamily="18" charset="0"/>
                <a:cs typeface="Times New Roman" panose="02020603050405020304" pitchFamily="18" charset="0"/>
              </a:rPr>
              <a:t>was left </a:t>
            </a:r>
            <a:r>
              <a:rPr lang="en-US" sz="2400">
                <a:latin typeface="Times New Roman" panose="02020603050405020304" pitchFamily="18" charset="0"/>
                <a:cs typeface="Times New Roman" panose="02020603050405020304" pitchFamily="18" charset="0"/>
              </a:rPr>
              <a:t>for healing by secondary intention. </a:t>
            </a:r>
            <a:endParaRPr lang="en-US" sz="240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5563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Difference between sacro-coccygeal PNS and unusual site of PNS</a:t>
            </a:r>
          </a:p>
        </p:txBody>
      </p:sp>
      <p:sp>
        <p:nvSpPr>
          <p:cNvPr id="3" name="Content Placeholder 2"/>
          <p:cNvSpPr>
            <a:spLocks noGrp="1"/>
          </p:cNvSpPr>
          <p:nvPr>
            <p:ph idx="1"/>
          </p:nvPr>
        </p:nvSpPr>
        <p:spPr>
          <a:xfrm>
            <a:off x="677333" y="2160589"/>
            <a:ext cx="9057793" cy="3880773"/>
          </a:xfrm>
        </p:spPr>
        <p:txBody>
          <a:bodyPr>
            <a:normAutofit/>
          </a:bodyPr>
          <a:lstStyle/>
          <a:p>
            <a:r>
              <a:rPr lang="en-US" sz="2400">
                <a:latin typeface="Times New Roman" panose="02020603050405020304" pitchFamily="18" charset="0"/>
                <a:cs typeface="Times New Roman" panose="02020603050405020304" pitchFamily="18" charset="0"/>
              </a:rPr>
              <a:t>Penile PNS presented with abscess formation treated by excision and primary closure. </a:t>
            </a:r>
          </a:p>
          <a:p>
            <a:r>
              <a:rPr lang="en-US" sz="2400">
                <a:latin typeface="Times New Roman" panose="02020603050405020304" pitchFamily="18" charset="0"/>
                <a:cs typeface="Times New Roman" panose="02020603050405020304" pitchFamily="18" charset="0"/>
              </a:rPr>
              <a:t>Clitoris PNS presented with swelling and pain - treated with excision and primary closure. </a:t>
            </a:r>
          </a:p>
          <a:p>
            <a:r>
              <a:rPr lang="en-US" sz="2400">
                <a:latin typeface="Times New Roman" panose="02020603050405020304" pitchFamily="18" charset="0"/>
                <a:cs typeface="Times New Roman" panose="02020603050405020304" pitchFamily="18" charset="0"/>
              </a:rPr>
              <a:t>Prepuce PNS presented with swelling and discharge - treated with excision and primary </a:t>
            </a:r>
            <a:r>
              <a:rPr lang="en-US" sz="2400" smtClean="0">
                <a:latin typeface="Times New Roman" panose="02020603050405020304" pitchFamily="18" charset="0"/>
                <a:cs typeface="Times New Roman" panose="02020603050405020304" pitchFamily="18" charset="0"/>
              </a:rPr>
              <a:t>closure</a:t>
            </a:r>
            <a:r>
              <a:rPr lang="en-US" sz="2400">
                <a:latin typeface="Times New Roman" panose="02020603050405020304" pitchFamily="18" charset="0"/>
                <a:cs typeface="Times New Roman" panose="02020603050405020304" pitchFamily="18" charset="0"/>
              </a:rPr>
              <a:t/>
            </a:r>
            <a:br>
              <a:rPr lang="en-US" sz="2400">
                <a:latin typeface="Times New Roman" panose="02020603050405020304" pitchFamily="18" charset="0"/>
                <a:cs typeface="Times New Roman" panose="02020603050405020304" pitchFamily="18" charset="0"/>
              </a:rPr>
            </a:b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5163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Umbilical pilonidal sinus (UPNS)</a:t>
            </a:r>
            <a:endParaRPr lang="en-US"/>
          </a:p>
        </p:txBody>
      </p:sp>
      <p:pic>
        <p:nvPicPr>
          <p:cNvPr id="4" name="Content Placeholder 3"/>
          <p:cNvPicPr>
            <a:picLocks noGrp="1" noChangeAspect="1"/>
          </p:cNvPicPr>
          <p:nvPr>
            <p:ph idx="1"/>
          </p:nvPr>
        </p:nvPicPr>
        <p:blipFill>
          <a:blip r:embed="rId3"/>
          <a:stretch>
            <a:fillRect/>
          </a:stretch>
        </p:blipFill>
        <p:spPr>
          <a:xfrm>
            <a:off x="1737905" y="2013527"/>
            <a:ext cx="6733646" cy="2857500"/>
          </a:xfrm>
          <a:prstGeom prst="rect">
            <a:avLst/>
          </a:prstGeom>
        </p:spPr>
      </p:pic>
      <p:sp>
        <p:nvSpPr>
          <p:cNvPr id="5" name="TextBox 4"/>
          <p:cNvSpPr txBox="1"/>
          <p:nvPr/>
        </p:nvSpPr>
        <p:spPr>
          <a:xfrm>
            <a:off x="2346037" y="5200073"/>
            <a:ext cx="6493164" cy="646331"/>
          </a:xfrm>
          <a:prstGeom prst="rect">
            <a:avLst/>
          </a:prstGeom>
          <a:noFill/>
        </p:spPr>
        <p:txBody>
          <a:bodyPr wrap="square" rtlCol="0">
            <a:spAutoFit/>
          </a:bodyPr>
          <a:lstStyle/>
          <a:p>
            <a:r>
              <a:rPr lang="en-US"/>
              <a:t>Shows the difference between risky and less risky umbilicus </a:t>
            </a:r>
            <a:br>
              <a:rPr lang="en-US"/>
            </a:br>
            <a:endParaRPr lang="en-US"/>
          </a:p>
        </p:txBody>
      </p:sp>
    </p:spTree>
    <p:extLst>
      <p:ext uri="{BB962C8B-B14F-4D97-AF65-F5344CB8AC3E}">
        <p14:creationId xmlns:p14="http://schemas.microsoft.com/office/powerpoint/2010/main" val="1762646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Umbilical pilonidal sinus (UPNS)</a:t>
            </a:r>
          </a:p>
        </p:txBody>
      </p:sp>
      <p:sp>
        <p:nvSpPr>
          <p:cNvPr id="3" name="Content Placeholder 2"/>
          <p:cNvSpPr>
            <a:spLocks noGrp="1"/>
          </p:cNvSpPr>
          <p:nvPr>
            <p:ph idx="1"/>
          </p:nvPr>
        </p:nvSpPr>
        <p:spPr/>
        <p:txBody>
          <a:bodyPr/>
          <a:lstStyle/>
          <a:p>
            <a:pPr marL="0" indent="0">
              <a:buNone/>
            </a:pPr>
            <a:r>
              <a:rPr lang="en-US" smtClean="0"/>
              <a:t>Risk of UPNS</a:t>
            </a:r>
          </a:p>
          <a:p>
            <a:r>
              <a:rPr lang="en-US" smtClean="0"/>
              <a:t>Male gender</a:t>
            </a:r>
          </a:p>
          <a:p>
            <a:r>
              <a:rPr lang="en-US" smtClean="0"/>
              <a:t>Obesity</a:t>
            </a:r>
          </a:p>
          <a:p>
            <a:r>
              <a:rPr lang="en-US"/>
              <a:t>H</a:t>
            </a:r>
            <a:r>
              <a:rPr lang="en-US" smtClean="0"/>
              <a:t>airy body</a:t>
            </a:r>
            <a:endParaRPr lang="en-US"/>
          </a:p>
          <a:p>
            <a:r>
              <a:rPr lang="en-US"/>
              <a:t>T</a:t>
            </a:r>
            <a:r>
              <a:rPr lang="en-US" smtClean="0"/>
              <a:t>ight clothing</a:t>
            </a:r>
            <a:endParaRPr lang="en-US"/>
          </a:p>
          <a:p>
            <a:r>
              <a:rPr lang="en-US" smtClean="0"/>
              <a:t>Deep naval</a:t>
            </a:r>
          </a:p>
          <a:p>
            <a:r>
              <a:rPr lang="en-US"/>
              <a:t>P</a:t>
            </a:r>
            <a:r>
              <a:rPr lang="en-US" smtClean="0"/>
              <a:t>oor </a:t>
            </a:r>
            <a:r>
              <a:rPr lang="en-US"/>
              <a:t>personal hygiene </a:t>
            </a:r>
          </a:p>
        </p:txBody>
      </p:sp>
    </p:spTree>
    <p:extLst>
      <p:ext uri="{BB962C8B-B14F-4D97-AF65-F5344CB8AC3E}">
        <p14:creationId xmlns:p14="http://schemas.microsoft.com/office/powerpoint/2010/main" val="27714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Umbilical pilonidal sinus (UPNS)</a:t>
            </a:r>
          </a:p>
        </p:txBody>
      </p:sp>
      <p:sp>
        <p:nvSpPr>
          <p:cNvPr id="3" name="Content Placeholder 2"/>
          <p:cNvSpPr>
            <a:spLocks noGrp="1"/>
          </p:cNvSpPr>
          <p:nvPr>
            <p:ph idx="1"/>
          </p:nvPr>
        </p:nvSpPr>
        <p:spPr/>
        <p:txBody>
          <a:bodyPr/>
          <a:lstStyle/>
          <a:p>
            <a:pPr marL="0" indent="0">
              <a:buNone/>
            </a:pPr>
            <a:r>
              <a:rPr lang="en-US" smtClean="0">
                <a:solidFill>
                  <a:srgbClr val="000000"/>
                </a:solidFill>
                <a:latin typeface="Segoe UI" panose="020B0502040204020203" pitchFamily="34" charset="0"/>
              </a:rPr>
              <a:t>Differential </a:t>
            </a:r>
            <a:r>
              <a:rPr lang="en-US">
                <a:solidFill>
                  <a:srgbClr val="000000"/>
                </a:solidFill>
                <a:latin typeface="Segoe UI" panose="020B0502040204020203" pitchFamily="34" charset="0"/>
              </a:rPr>
              <a:t>diagnosis</a:t>
            </a:r>
          </a:p>
          <a:p>
            <a:r>
              <a:rPr lang="en-US" smtClean="0">
                <a:solidFill>
                  <a:srgbClr val="000000"/>
                </a:solidFill>
                <a:latin typeface="Segoe UI" panose="020B0502040204020203" pitchFamily="34" charset="0"/>
              </a:rPr>
              <a:t>Sister </a:t>
            </a:r>
            <a:r>
              <a:rPr lang="en-US">
                <a:solidFill>
                  <a:srgbClr val="000000"/>
                </a:solidFill>
                <a:latin typeface="Segoe UI" panose="020B0502040204020203" pitchFamily="34" charset="0"/>
              </a:rPr>
              <a:t>Joseph </a:t>
            </a:r>
            <a:r>
              <a:rPr lang="en-US" smtClean="0">
                <a:solidFill>
                  <a:srgbClr val="000000"/>
                </a:solidFill>
                <a:latin typeface="Segoe UI" panose="020B0502040204020203" pitchFamily="34" charset="0"/>
              </a:rPr>
              <a:t>nodule</a:t>
            </a:r>
          </a:p>
          <a:p>
            <a:r>
              <a:rPr lang="en-US" smtClean="0">
                <a:solidFill>
                  <a:srgbClr val="000000"/>
                </a:solidFill>
                <a:latin typeface="Segoe UI" panose="020B0502040204020203" pitchFamily="34" charset="0"/>
              </a:rPr>
              <a:t>umbilical hernia</a:t>
            </a:r>
          </a:p>
          <a:p>
            <a:r>
              <a:rPr lang="en-US" smtClean="0">
                <a:solidFill>
                  <a:srgbClr val="000000"/>
                </a:solidFill>
                <a:latin typeface="Segoe UI" panose="020B0502040204020203" pitchFamily="34" charset="0"/>
              </a:rPr>
              <a:t>Endometriosis</a:t>
            </a:r>
          </a:p>
          <a:p>
            <a:r>
              <a:rPr lang="en-US" smtClean="0">
                <a:solidFill>
                  <a:srgbClr val="000000"/>
                </a:solidFill>
                <a:latin typeface="Segoe UI" panose="020B0502040204020203" pitchFamily="34" charset="0"/>
              </a:rPr>
              <a:t>urachal cyst</a:t>
            </a:r>
          </a:p>
          <a:p>
            <a:r>
              <a:rPr lang="en-US" smtClean="0">
                <a:solidFill>
                  <a:srgbClr val="000000"/>
                </a:solidFill>
                <a:latin typeface="Segoe UI" panose="020B0502040204020203" pitchFamily="34" charset="0"/>
              </a:rPr>
              <a:t>epidermoid cyst</a:t>
            </a:r>
          </a:p>
          <a:p>
            <a:r>
              <a:rPr lang="en-US" smtClean="0">
                <a:solidFill>
                  <a:srgbClr val="000000"/>
                </a:solidFill>
                <a:latin typeface="Segoe UI" panose="020B0502040204020203" pitchFamily="34" charset="0"/>
              </a:rPr>
              <a:t>pyogenic granuloma</a:t>
            </a:r>
          </a:p>
          <a:p>
            <a:pPr marL="0" indent="0">
              <a:buNone/>
            </a:pPr>
            <a:r>
              <a:rPr lang="en-US" smtClean="0">
                <a:solidFill>
                  <a:srgbClr val="000000"/>
                </a:solidFill>
                <a:latin typeface="Segoe UI" panose="020B0502040204020203" pitchFamily="34" charset="0"/>
                <a:sym typeface="Wingdings" panose="05000000000000000000" pitchFamily="2" charset="2"/>
              </a:rPr>
              <a:t> </a:t>
            </a:r>
            <a:r>
              <a:rPr lang="en-US" smtClean="0">
                <a:solidFill>
                  <a:srgbClr val="000000"/>
                </a:solidFill>
                <a:latin typeface="Segoe UI" panose="020B0502040204020203" pitchFamily="34" charset="0"/>
              </a:rPr>
              <a:t>Preoperative </a:t>
            </a:r>
            <a:r>
              <a:rPr lang="en-US">
                <a:solidFill>
                  <a:srgbClr val="000000"/>
                </a:solidFill>
                <a:latin typeface="Segoe UI" panose="020B0502040204020203" pitchFamily="34" charset="0"/>
              </a:rPr>
              <a:t>imaging </a:t>
            </a:r>
            <a:r>
              <a:rPr lang="en-US"/>
              <a:t/>
            </a:r>
            <a:br>
              <a:rPr lang="en-US"/>
            </a:br>
            <a:endParaRPr lang="en-US"/>
          </a:p>
          <a:p>
            <a:endParaRPr lang="en-US"/>
          </a:p>
        </p:txBody>
      </p:sp>
    </p:spTree>
    <p:extLst>
      <p:ext uri="{BB962C8B-B14F-4D97-AF65-F5344CB8AC3E}">
        <p14:creationId xmlns:p14="http://schemas.microsoft.com/office/powerpoint/2010/main" val="3929868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Umbilical pilonidal sinus (UPNS)</a:t>
            </a:r>
          </a:p>
        </p:txBody>
      </p:sp>
      <p:pic>
        <p:nvPicPr>
          <p:cNvPr id="6" name="Content Placeholder 5"/>
          <p:cNvPicPr>
            <a:picLocks noGrp="1" noChangeAspect="1"/>
          </p:cNvPicPr>
          <p:nvPr>
            <p:ph idx="1"/>
          </p:nvPr>
        </p:nvPicPr>
        <p:blipFill>
          <a:blip r:embed="rId2"/>
          <a:stretch>
            <a:fillRect/>
          </a:stretch>
        </p:blipFill>
        <p:spPr>
          <a:xfrm>
            <a:off x="2784764" y="209376"/>
            <a:ext cx="4572000" cy="6992924"/>
          </a:xfrm>
          <a:prstGeom prst="rect">
            <a:avLst/>
          </a:prstGeom>
        </p:spPr>
      </p:pic>
    </p:spTree>
    <p:extLst>
      <p:ext uri="{BB962C8B-B14F-4D97-AF65-F5344CB8AC3E}">
        <p14:creationId xmlns:p14="http://schemas.microsoft.com/office/powerpoint/2010/main" val="1291388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161653" y="2607117"/>
            <a:ext cx="6016391" cy="1754326"/>
          </a:xfrm>
          <a:prstGeom prst="rect">
            <a:avLst/>
          </a:prstGeom>
          <a:noFill/>
        </p:spPr>
        <p:txBody>
          <a:bodyPr wrap="none" lIns="91440" tIns="45720" rIns="91440" bIns="45720">
            <a:spAutoFit/>
          </a:bodyPr>
          <a:lstStyle/>
          <a:p>
            <a:pPr algn="ctr"/>
            <a:r>
              <a:rPr lang="en-US" sz="5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a:p>
            <a:pPr algn="ctr"/>
            <a:r>
              <a:rPr lang="en-US" sz="5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for your attention</a:t>
            </a:r>
            <a:endParaRPr lang="en-US"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474793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br>
              <a:rPr lang="en-US" smtClean="0"/>
            </a:br>
            <a:endParaRPr lang="en-US"/>
          </a:p>
        </p:txBody>
      </p:sp>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Historical overview</a:t>
            </a:r>
          </a:p>
          <a:p>
            <a:r>
              <a:rPr lang="en-US" sz="2400">
                <a:latin typeface="Times New Roman" panose="02020603050405020304" pitchFamily="18" charset="0"/>
                <a:cs typeface="Times New Roman" panose="02020603050405020304" pitchFamily="18" charset="0"/>
              </a:rPr>
              <a:t>Location of pilonidal </a:t>
            </a:r>
            <a:r>
              <a:rPr lang="en-US" sz="2400" smtClean="0">
                <a:latin typeface="Times New Roman" panose="02020603050405020304" pitchFamily="18" charset="0"/>
                <a:cs typeface="Times New Roman" panose="02020603050405020304" pitchFamily="18" charset="0"/>
              </a:rPr>
              <a:t>sinus</a:t>
            </a:r>
          </a:p>
          <a:p>
            <a:r>
              <a:rPr lang="en-US" sz="2400">
                <a:latin typeface="Times New Roman" panose="02020603050405020304" pitchFamily="18" charset="0"/>
                <a:cs typeface="Times New Roman" panose="02020603050405020304" pitchFamily="18" charset="0"/>
              </a:rPr>
              <a:t>Difference between sacro-coccygeal PNS and unusual </a:t>
            </a:r>
            <a:r>
              <a:rPr lang="en-US" sz="2400" smtClean="0">
                <a:latin typeface="Times New Roman" panose="02020603050405020304" pitchFamily="18" charset="0"/>
                <a:cs typeface="Times New Roman" panose="02020603050405020304" pitchFamily="18" charset="0"/>
              </a:rPr>
              <a:t>site of PNS</a:t>
            </a:r>
          </a:p>
          <a:p>
            <a:r>
              <a:rPr lang="en-US" sz="2400">
                <a:latin typeface="Times New Roman" panose="02020603050405020304" pitchFamily="18" charset="0"/>
                <a:cs typeface="Times New Roman" panose="02020603050405020304" pitchFamily="18" charset="0"/>
              </a:rPr>
              <a:t>Umbilical pilonidal sinus (UPNS)</a:t>
            </a:r>
            <a:endParaRPr lang="en-US" sz="2400" smtClean="0">
              <a:latin typeface="Times New Roman" panose="02020603050405020304" pitchFamily="18" charset="0"/>
              <a:cs typeface="Times New Roman" panose="02020603050405020304" pitchFamily="18" charset="0"/>
            </a:endParaRPr>
          </a:p>
          <a:p>
            <a:endParaRPr lang="en-US" sz="2400" smtClean="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197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a:latin typeface="Times New Roman" panose="02020603050405020304" pitchFamily="18" charset="0"/>
                <a:cs typeface="Times New Roman" panose="02020603050405020304" pitchFamily="18" charset="0"/>
              </a:rPr>
              <a:t>KEY WORDS: pilonidal sinus of unusual area, </a:t>
            </a:r>
            <a:r>
              <a:rPr lang="en-US" sz="2400" smtClean="0">
                <a:latin typeface="Times New Roman" panose="02020603050405020304" pitchFamily="18" charset="0"/>
                <a:cs typeface="Times New Roman" panose="02020603050405020304" pitchFamily="18" charset="0"/>
              </a:rPr>
              <a:t>pilonidal sinus </a:t>
            </a:r>
            <a:r>
              <a:rPr lang="en-US" sz="2400">
                <a:latin typeface="Times New Roman" panose="02020603050405020304" pitchFamily="18" charset="0"/>
                <a:cs typeface="Times New Roman" panose="02020603050405020304" pitchFamily="18" charset="0"/>
              </a:rPr>
              <a:t>of atypical area and pilonidal sinus case </a:t>
            </a:r>
            <a:r>
              <a:rPr lang="en-US" sz="2400" smtClean="0">
                <a:latin typeface="Times New Roman" panose="02020603050405020304" pitchFamily="18" charset="0"/>
                <a:cs typeface="Times New Roman" panose="02020603050405020304" pitchFamily="18" charset="0"/>
              </a:rPr>
              <a:t>report, umbilical pilonidal sinus</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4291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Historical overview</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8766354"/>
              </p:ext>
            </p:extLst>
          </p:nvPr>
        </p:nvGraphicFramePr>
        <p:xfrm>
          <a:off x="-1302328" y="877455"/>
          <a:ext cx="11794837" cy="5449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200073" y="3149462"/>
            <a:ext cx="2253672" cy="830997"/>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1880</a:t>
            </a:r>
          </a:p>
          <a:p>
            <a:r>
              <a:rPr lang="en-US" sz="2400" smtClean="0">
                <a:latin typeface="Times New Roman" panose="02020603050405020304" pitchFamily="18" charset="0"/>
                <a:cs typeface="Times New Roman" panose="02020603050405020304" pitchFamily="18" charset="0"/>
              </a:rPr>
              <a:t>Widely- Hodges</a:t>
            </a:r>
            <a:endParaRPr lang="en-US" sz="2400">
              <a:latin typeface="Times New Roman" panose="02020603050405020304" pitchFamily="18" charset="0"/>
              <a:cs typeface="Times New Roman" panose="02020603050405020304" pitchFamily="18" charset="0"/>
            </a:endParaRPr>
          </a:p>
        </p:txBody>
      </p:sp>
      <p:sp>
        <p:nvSpPr>
          <p:cNvPr id="7" name="TextBox 6"/>
          <p:cNvSpPr txBox="1"/>
          <p:nvPr/>
        </p:nvSpPr>
        <p:spPr>
          <a:xfrm>
            <a:off x="7656945" y="2733964"/>
            <a:ext cx="2382981" cy="830997"/>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1956</a:t>
            </a:r>
          </a:p>
          <a:p>
            <a:r>
              <a:rPr lang="en-US" sz="2400" smtClean="0">
                <a:latin typeface="Times New Roman" panose="02020603050405020304" pitchFamily="18" charset="0"/>
                <a:cs typeface="Times New Roman" panose="02020603050405020304" pitchFamily="18" charset="0"/>
              </a:rPr>
              <a:t>Patey-Williams</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0284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Location of pilonidal sinus</a:t>
            </a:r>
          </a:p>
        </p:txBody>
      </p:sp>
      <p:pic>
        <p:nvPicPr>
          <p:cNvPr id="6" name="Content Placeholder 5"/>
          <p:cNvPicPr>
            <a:picLocks noGrp="1" noChangeAspect="1"/>
          </p:cNvPicPr>
          <p:nvPr>
            <p:ph idx="1"/>
          </p:nvPr>
        </p:nvPicPr>
        <p:blipFill>
          <a:blip r:embed="rId3"/>
          <a:stretch>
            <a:fillRect/>
          </a:stretch>
        </p:blipFill>
        <p:spPr>
          <a:xfrm>
            <a:off x="583307" y="2008909"/>
            <a:ext cx="3043964" cy="2960255"/>
          </a:xfrm>
          <a:prstGeom prst="rect">
            <a:avLst/>
          </a:prstGeom>
        </p:spPr>
      </p:pic>
      <p:pic>
        <p:nvPicPr>
          <p:cNvPr id="7" name="Picture 6"/>
          <p:cNvPicPr>
            <a:picLocks noChangeAspect="1"/>
          </p:cNvPicPr>
          <p:nvPr/>
        </p:nvPicPr>
        <p:blipFill>
          <a:blip r:embed="rId4"/>
          <a:stretch>
            <a:fillRect/>
          </a:stretch>
        </p:blipFill>
        <p:spPr>
          <a:xfrm>
            <a:off x="4053526" y="2008909"/>
            <a:ext cx="4115570" cy="4424238"/>
          </a:xfrm>
          <a:prstGeom prst="rect">
            <a:avLst/>
          </a:prstGeom>
        </p:spPr>
      </p:pic>
      <p:pic>
        <p:nvPicPr>
          <p:cNvPr id="8" name="Picture 7"/>
          <p:cNvPicPr>
            <a:picLocks noChangeAspect="1"/>
          </p:cNvPicPr>
          <p:nvPr/>
        </p:nvPicPr>
        <p:blipFill>
          <a:blip r:embed="rId5"/>
          <a:stretch>
            <a:fillRect/>
          </a:stretch>
        </p:blipFill>
        <p:spPr>
          <a:xfrm>
            <a:off x="8250958" y="3165908"/>
            <a:ext cx="3793414" cy="3606512"/>
          </a:xfrm>
          <a:prstGeom prst="rect">
            <a:avLst/>
          </a:prstGeom>
        </p:spPr>
      </p:pic>
      <p:pic>
        <p:nvPicPr>
          <p:cNvPr id="13" name="Picture 12"/>
          <p:cNvPicPr>
            <a:picLocks noChangeAspect="1"/>
          </p:cNvPicPr>
          <p:nvPr/>
        </p:nvPicPr>
        <p:blipFill>
          <a:blip r:embed="rId6"/>
          <a:stretch>
            <a:fillRect/>
          </a:stretch>
        </p:blipFill>
        <p:spPr>
          <a:xfrm>
            <a:off x="131786" y="1930400"/>
            <a:ext cx="3947006" cy="2960255"/>
          </a:xfrm>
          <a:prstGeom prst="rect">
            <a:avLst/>
          </a:prstGeom>
        </p:spPr>
      </p:pic>
      <p:sp>
        <p:nvSpPr>
          <p:cNvPr id="14" name="TextBox 13"/>
          <p:cNvSpPr txBox="1"/>
          <p:nvPr/>
        </p:nvSpPr>
        <p:spPr>
          <a:xfrm>
            <a:off x="880534" y="4969164"/>
            <a:ext cx="1724121" cy="369332"/>
          </a:xfrm>
          <a:prstGeom prst="rect">
            <a:avLst/>
          </a:prstGeom>
          <a:noFill/>
        </p:spPr>
        <p:txBody>
          <a:bodyPr wrap="square" rtlCol="0">
            <a:spAutoFit/>
          </a:bodyPr>
          <a:lstStyle/>
          <a:p>
            <a:r>
              <a:rPr lang="en-US" i="1"/>
              <a:t>Pilonidal cyst</a:t>
            </a:r>
            <a:endParaRPr lang="en-US"/>
          </a:p>
        </p:txBody>
      </p:sp>
    </p:spTree>
    <p:extLst>
      <p:ext uri="{BB962C8B-B14F-4D97-AF65-F5344CB8AC3E}">
        <p14:creationId xmlns:p14="http://schemas.microsoft.com/office/powerpoint/2010/main" val="796098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623634" y="2976563"/>
            <a:ext cx="2833972" cy="3881437"/>
          </a:xfrm>
          <a:prstGeom prst="rect">
            <a:avLst/>
          </a:prstGeom>
        </p:spPr>
      </p:pic>
      <p:pic>
        <p:nvPicPr>
          <p:cNvPr id="5" name="Picture 4"/>
          <p:cNvPicPr>
            <a:picLocks noChangeAspect="1"/>
          </p:cNvPicPr>
          <p:nvPr/>
        </p:nvPicPr>
        <p:blipFill>
          <a:blip r:embed="rId4"/>
          <a:stretch>
            <a:fillRect/>
          </a:stretch>
        </p:blipFill>
        <p:spPr>
          <a:xfrm>
            <a:off x="4008946" y="3611891"/>
            <a:ext cx="4377307" cy="2462997"/>
          </a:xfrm>
          <a:prstGeom prst="rect">
            <a:avLst/>
          </a:prstGeom>
        </p:spPr>
      </p:pic>
      <p:sp>
        <p:nvSpPr>
          <p:cNvPr id="2" name="Title 1"/>
          <p:cNvSpPr>
            <a:spLocks noGrp="1"/>
          </p:cNvSpPr>
          <p:nvPr>
            <p:ph type="title"/>
          </p:nvPr>
        </p:nvSpPr>
        <p:spPr/>
        <p:txBody>
          <a:bodyPr/>
          <a:lstStyle/>
          <a:p>
            <a:r>
              <a:rPr lang="en-US"/>
              <a:t>Location of pilonidal sinus</a:t>
            </a:r>
          </a:p>
        </p:txBody>
      </p:sp>
      <p:pic>
        <p:nvPicPr>
          <p:cNvPr id="6" name="Picture 5"/>
          <p:cNvPicPr>
            <a:picLocks noChangeAspect="1"/>
          </p:cNvPicPr>
          <p:nvPr/>
        </p:nvPicPr>
        <p:blipFill>
          <a:blip r:embed="rId5"/>
          <a:stretch>
            <a:fillRect/>
          </a:stretch>
        </p:blipFill>
        <p:spPr>
          <a:xfrm>
            <a:off x="345786" y="1618703"/>
            <a:ext cx="4980864" cy="1841152"/>
          </a:xfrm>
          <a:prstGeom prst="rect">
            <a:avLst/>
          </a:prstGeom>
        </p:spPr>
      </p:pic>
    </p:spTree>
    <p:extLst>
      <p:ext uri="{BB962C8B-B14F-4D97-AF65-F5344CB8AC3E}">
        <p14:creationId xmlns:p14="http://schemas.microsoft.com/office/powerpoint/2010/main" val="44434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Unusal location </a:t>
            </a:r>
            <a:r>
              <a:rPr lang="en-US"/>
              <a:t>of pilonidal sinus</a:t>
            </a:r>
          </a:p>
        </p:txBody>
      </p:sp>
      <p:pic>
        <p:nvPicPr>
          <p:cNvPr id="4" name="Content Placeholder 3"/>
          <p:cNvPicPr>
            <a:picLocks noGrp="1" noChangeAspect="1"/>
          </p:cNvPicPr>
          <p:nvPr>
            <p:ph idx="1"/>
          </p:nvPr>
        </p:nvPicPr>
        <p:blipFill>
          <a:blip r:embed="rId2"/>
          <a:stretch>
            <a:fillRect/>
          </a:stretch>
        </p:blipFill>
        <p:spPr>
          <a:xfrm>
            <a:off x="1111219" y="1698770"/>
            <a:ext cx="8474306" cy="4498830"/>
          </a:xfrm>
          <a:prstGeom prst="rect">
            <a:avLst/>
          </a:prstGeom>
        </p:spPr>
      </p:pic>
    </p:spTree>
    <p:extLst>
      <p:ext uri="{BB962C8B-B14F-4D97-AF65-F5344CB8AC3E}">
        <p14:creationId xmlns:p14="http://schemas.microsoft.com/office/powerpoint/2010/main" val="2535701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Difference between sacro-coccygeal PNS and unusual site of PNS</a:t>
            </a:r>
          </a:p>
        </p:txBody>
      </p:sp>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UPNS </a:t>
            </a:r>
            <a:r>
              <a:rPr lang="en-US" sz="2400">
                <a:latin typeface="Times New Roman" panose="02020603050405020304" pitchFamily="18" charset="0"/>
                <a:cs typeface="Times New Roman" panose="02020603050405020304" pitchFamily="18" charset="0"/>
              </a:rPr>
              <a:t>and sacro-coccygeal PNS </a:t>
            </a:r>
            <a:r>
              <a:rPr lang="en-US" sz="2400" smtClean="0">
                <a:latin typeface="Times New Roman" panose="02020603050405020304" pitchFamily="18" charset="0"/>
                <a:cs typeface="Times New Roman" panose="02020603050405020304" pitchFamily="18" charset="0"/>
                <a:sym typeface="Wingdings" panose="05000000000000000000" pitchFamily="2" charset="2"/>
              </a:rPr>
              <a:t></a:t>
            </a:r>
            <a:r>
              <a:rPr lang="en-US" sz="2400" smtClean="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the method </a:t>
            </a:r>
            <a:r>
              <a:rPr lang="en-US" sz="2400" smtClean="0">
                <a:latin typeface="Times New Roman" panose="02020603050405020304" pitchFamily="18" charset="0"/>
                <a:cs typeface="Times New Roman" panose="02020603050405020304" pitchFamily="18" charset="0"/>
              </a:rPr>
              <a:t>of management</a:t>
            </a:r>
            <a:r>
              <a:rPr lang="en-US" sz="2400">
                <a:latin typeface="Times New Roman" panose="02020603050405020304" pitchFamily="18" charset="0"/>
                <a:cs typeface="Times New Roman" panose="02020603050405020304" pitchFamily="18" charset="0"/>
              </a:rPr>
              <a:t>.</a:t>
            </a:r>
            <a:br>
              <a:rPr lang="en-US" sz="2400">
                <a:latin typeface="Times New Roman" panose="02020603050405020304" pitchFamily="18" charset="0"/>
                <a:cs typeface="Times New Roman" panose="02020603050405020304" pitchFamily="18" charset="0"/>
              </a:rPr>
            </a:br>
            <a:endParaRPr lang="en-US" sz="240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43345" y="3025978"/>
            <a:ext cx="5055869" cy="3366366"/>
          </a:xfrm>
          <a:prstGeom prst="rect">
            <a:avLst/>
          </a:prstGeom>
        </p:spPr>
      </p:pic>
      <p:pic>
        <p:nvPicPr>
          <p:cNvPr id="5" name="Picture 4"/>
          <p:cNvPicPr>
            <a:picLocks noChangeAspect="1"/>
          </p:cNvPicPr>
          <p:nvPr/>
        </p:nvPicPr>
        <p:blipFill>
          <a:blip r:embed="rId4"/>
          <a:stretch>
            <a:fillRect/>
          </a:stretch>
        </p:blipFill>
        <p:spPr>
          <a:xfrm>
            <a:off x="5624945" y="3025978"/>
            <a:ext cx="6018664" cy="3355698"/>
          </a:xfrm>
          <a:prstGeom prst="rect">
            <a:avLst/>
          </a:prstGeom>
        </p:spPr>
      </p:pic>
    </p:spTree>
    <p:extLst>
      <p:ext uri="{BB962C8B-B14F-4D97-AF65-F5344CB8AC3E}">
        <p14:creationId xmlns:p14="http://schemas.microsoft.com/office/powerpoint/2010/main" val="905034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Difference between sacro-coccygeal PNS and unusual </a:t>
            </a:r>
            <a:r>
              <a:rPr lang="en-US" smtClean="0"/>
              <a:t>site of PNS</a:t>
            </a:r>
            <a:endParaRPr lang="en-US"/>
          </a:p>
        </p:txBody>
      </p:sp>
      <p:sp>
        <p:nvSpPr>
          <p:cNvPr id="3" name="Content Placeholder 2"/>
          <p:cNvSpPr>
            <a:spLocks noGrp="1"/>
          </p:cNvSpPr>
          <p:nvPr>
            <p:ph idx="1"/>
          </p:nvPr>
        </p:nvSpPr>
        <p:spPr/>
        <p:txBody>
          <a:bodyPr>
            <a:normAutofit/>
          </a:bodyPr>
          <a:lstStyle/>
          <a:p>
            <a:r>
              <a:rPr lang="en-US" sz="2400">
                <a:latin typeface="Times New Roman" panose="02020603050405020304" pitchFamily="18" charset="0"/>
                <a:cs typeface="Times New Roman" panose="02020603050405020304" pitchFamily="18" charset="0"/>
              </a:rPr>
              <a:t>Barber's disease </a:t>
            </a:r>
            <a:r>
              <a:rPr lang="en-US" sz="2400" smtClean="0">
                <a:latin typeface="Times New Roman" panose="02020603050405020304" pitchFamily="18" charset="0"/>
                <a:cs typeface="Times New Roman" panose="02020603050405020304" pitchFamily="18" charset="0"/>
              </a:rPr>
              <a:t>= PNS </a:t>
            </a:r>
            <a:r>
              <a:rPr lang="en-US" sz="2400">
                <a:latin typeface="Times New Roman" panose="02020603050405020304" pitchFamily="18" charset="0"/>
                <a:cs typeface="Times New Roman" panose="02020603050405020304" pitchFamily="18" charset="0"/>
              </a:rPr>
              <a:t>of the </a:t>
            </a:r>
            <a:r>
              <a:rPr lang="en-US" sz="2400" smtClean="0">
                <a:latin typeface="Times New Roman" panose="02020603050405020304" pitchFamily="18" charset="0"/>
                <a:cs typeface="Times New Roman" panose="02020603050405020304" pitchFamily="18" charset="0"/>
              </a:rPr>
              <a:t>hand</a:t>
            </a:r>
          </a:p>
        </p:txBody>
      </p:sp>
      <p:pic>
        <p:nvPicPr>
          <p:cNvPr id="4" name="Picture 3"/>
          <p:cNvPicPr>
            <a:picLocks noChangeAspect="1"/>
          </p:cNvPicPr>
          <p:nvPr/>
        </p:nvPicPr>
        <p:blipFill>
          <a:blip r:embed="rId3"/>
          <a:stretch>
            <a:fillRect/>
          </a:stretch>
        </p:blipFill>
        <p:spPr>
          <a:xfrm>
            <a:off x="46723" y="2671712"/>
            <a:ext cx="3813945" cy="3244902"/>
          </a:xfrm>
          <a:prstGeom prst="rect">
            <a:avLst/>
          </a:prstGeom>
        </p:spPr>
      </p:pic>
      <p:pic>
        <p:nvPicPr>
          <p:cNvPr id="5" name="Picture 4"/>
          <p:cNvPicPr>
            <a:picLocks noChangeAspect="1"/>
          </p:cNvPicPr>
          <p:nvPr/>
        </p:nvPicPr>
        <p:blipFill>
          <a:blip r:embed="rId4"/>
          <a:stretch>
            <a:fillRect/>
          </a:stretch>
        </p:blipFill>
        <p:spPr>
          <a:xfrm>
            <a:off x="2872509" y="2667806"/>
            <a:ext cx="3845108" cy="3248807"/>
          </a:xfrm>
          <a:prstGeom prst="rect">
            <a:avLst/>
          </a:prstGeom>
        </p:spPr>
      </p:pic>
      <p:pic>
        <p:nvPicPr>
          <p:cNvPr id="6" name="Picture 5"/>
          <p:cNvPicPr>
            <a:picLocks noChangeAspect="1"/>
          </p:cNvPicPr>
          <p:nvPr/>
        </p:nvPicPr>
        <p:blipFill>
          <a:blip r:embed="rId5"/>
          <a:stretch>
            <a:fillRect/>
          </a:stretch>
        </p:blipFill>
        <p:spPr>
          <a:xfrm>
            <a:off x="5930309" y="2667805"/>
            <a:ext cx="4155799" cy="3248808"/>
          </a:xfrm>
          <a:prstGeom prst="rect">
            <a:avLst/>
          </a:prstGeom>
        </p:spPr>
      </p:pic>
      <p:pic>
        <p:nvPicPr>
          <p:cNvPr id="7" name="Picture 6"/>
          <p:cNvPicPr>
            <a:picLocks noChangeAspect="1"/>
          </p:cNvPicPr>
          <p:nvPr/>
        </p:nvPicPr>
        <p:blipFill>
          <a:blip r:embed="rId6"/>
          <a:stretch>
            <a:fillRect/>
          </a:stretch>
        </p:blipFill>
        <p:spPr>
          <a:xfrm>
            <a:off x="8548389" y="2718546"/>
            <a:ext cx="4357464" cy="3198067"/>
          </a:xfrm>
          <a:prstGeom prst="rect">
            <a:avLst/>
          </a:prstGeom>
        </p:spPr>
      </p:pic>
    </p:spTree>
    <p:extLst>
      <p:ext uri="{BB962C8B-B14F-4D97-AF65-F5344CB8AC3E}">
        <p14:creationId xmlns:p14="http://schemas.microsoft.com/office/powerpoint/2010/main" val="2411805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628</TotalTime>
  <Words>819</Words>
  <Application>Microsoft Office PowerPoint</Application>
  <PresentationFormat>Widescreen</PresentationFormat>
  <Paragraphs>93</Paragraphs>
  <Slides>18</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Calibri</vt:lpstr>
      <vt:lpstr>Segoe UI</vt:lpstr>
      <vt:lpstr>Times New Roman</vt:lpstr>
      <vt:lpstr>Trebuchet MS</vt:lpstr>
      <vt:lpstr>Wingdings</vt:lpstr>
      <vt:lpstr>Wingdings 3</vt:lpstr>
      <vt:lpstr>Facet</vt:lpstr>
      <vt:lpstr>2_Facet</vt:lpstr>
      <vt:lpstr>1_Facet</vt:lpstr>
      <vt:lpstr>UNUSUAL SITE OF PILONIDAL CYST </vt:lpstr>
      <vt:lpstr>Outline </vt:lpstr>
      <vt:lpstr>PowerPoint Presentation</vt:lpstr>
      <vt:lpstr>Historical overview</vt:lpstr>
      <vt:lpstr>Location of pilonidal sinus</vt:lpstr>
      <vt:lpstr>Location of pilonidal sinus</vt:lpstr>
      <vt:lpstr>Unusal location of pilonidal sinus</vt:lpstr>
      <vt:lpstr>Difference between sacro-coccygeal PNS and unusual site of PNS</vt:lpstr>
      <vt:lpstr>Difference between sacro-coccygeal PNS and unusual site of PNS</vt:lpstr>
      <vt:lpstr>Difference between sacro-coccygeal PNS and unusual site of PNS</vt:lpstr>
      <vt:lpstr>Difference between sacro-coccygeal PNS and unusual site of PNS</vt:lpstr>
      <vt:lpstr>Difference between sacro-coccygeal PNS and unusual site of PNS</vt:lpstr>
      <vt:lpstr>Difference between sacro-coccygeal PNS and unusual site of PNS</vt:lpstr>
      <vt:lpstr>Umbilical pilonidal sinus (UPNS)</vt:lpstr>
      <vt:lpstr>Umbilical pilonidal sinus (UPNS)</vt:lpstr>
      <vt:lpstr>Umbilical pilonidal sinus (UPNS)</vt:lpstr>
      <vt:lpstr>Umbilical pilonidal sinus (UPNS)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TỔ LÔNG NGOÀI VÙNG CÙNG CỤT</dc:title>
  <dc:creator>Phuoc Le</dc:creator>
  <cp:lastModifiedBy>NGOAI 12</cp:lastModifiedBy>
  <cp:revision>31</cp:revision>
  <dcterms:created xsi:type="dcterms:W3CDTF">2019-01-09T15:11:33Z</dcterms:created>
  <dcterms:modified xsi:type="dcterms:W3CDTF">2019-03-09T03:13:47Z</dcterms:modified>
</cp:coreProperties>
</file>